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8" r:id="rId1"/>
  </p:sldMasterIdLst>
  <p:notesMasterIdLst>
    <p:notesMasterId r:id="rId131"/>
  </p:notesMasterIdLst>
  <p:sldIdLst>
    <p:sldId id="256" r:id="rId2"/>
    <p:sldId id="257" r:id="rId3"/>
    <p:sldId id="428" r:id="rId4"/>
    <p:sldId id="429" r:id="rId5"/>
    <p:sldId id="340" r:id="rId6"/>
    <p:sldId id="341" r:id="rId7"/>
    <p:sldId id="307" r:id="rId8"/>
    <p:sldId id="323" r:id="rId9"/>
    <p:sldId id="258" r:id="rId10"/>
    <p:sldId id="259" r:id="rId11"/>
    <p:sldId id="260" r:id="rId12"/>
    <p:sldId id="261" r:id="rId13"/>
    <p:sldId id="286" r:id="rId14"/>
    <p:sldId id="337" r:id="rId15"/>
    <p:sldId id="338" r:id="rId16"/>
    <p:sldId id="287" r:id="rId17"/>
    <p:sldId id="339" r:id="rId18"/>
    <p:sldId id="263" r:id="rId19"/>
    <p:sldId id="342" r:id="rId20"/>
    <p:sldId id="264" r:id="rId21"/>
    <p:sldId id="343" r:id="rId22"/>
    <p:sldId id="344" r:id="rId23"/>
    <p:sldId id="265" r:id="rId24"/>
    <p:sldId id="266" r:id="rId25"/>
    <p:sldId id="267" r:id="rId26"/>
    <p:sldId id="273" r:id="rId27"/>
    <p:sldId id="278" r:id="rId28"/>
    <p:sldId id="280" r:id="rId29"/>
    <p:sldId id="282" r:id="rId30"/>
    <p:sldId id="283" r:id="rId31"/>
    <p:sldId id="284" r:id="rId32"/>
    <p:sldId id="285" r:id="rId33"/>
    <p:sldId id="331" r:id="rId34"/>
    <p:sldId id="430" r:id="rId35"/>
    <p:sldId id="274" r:id="rId36"/>
    <p:sldId id="268" r:id="rId37"/>
    <p:sldId id="332" r:id="rId38"/>
    <p:sldId id="345" r:id="rId39"/>
    <p:sldId id="269" r:id="rId40"/>
    <p:sldId id="270" r:id="rId41"/>
    <p:sldId id="271" r:id="rId42"/>
    <p:sldId id="348" r:id="rId43"/>
    <p:sldId id="349" r:id="rId44"/>
    <p:sldId id="350" r:id="rId45"/>
    <p:sldId id="351" r:id="rId46"/>
    <p:sldId id="352" r:id="rId47"/>
    <p:sldId id="353" r:id="rId48"/>
    <p:sldId id="333" r:id="rId49"/>
    <p:sldId id="272" r:id="rId50"/>
    <p:sldId id="334" r:id="rId51"/>
    <p:sldId id="328" r:id="rId52"/>
    <p:sldId id="329" r:id="rId53"/>
    <p:sldId id="330" r:id="rId54"/>
    <p:sldId id="322" r:id="rId55"/>
    <p:sldId id="326" r:id="rId56"/>
    <p:sldId id="335" r:id="rId57"/>
    <p:sldId id="275" r:id="rId58"/>
    <p:sldId id="289" r:id="rId59"/>
    <p:sldId id="290" r:id="rId60"/>
    <p:sldId id="426" r:id="rId61"/>
    <p:sldId id="427" r:id="rId62"/>
    <p:sldId id="291" r:id="rId63"/>
    <p:sldId id="292" r:id="rId64"/>
    <p:sldId id="293" r:id="rId65"/>
    <p:sldId id="294" r:id="rId66"/>
    <p:sldId id="295" r:id="rId67"/>
    <p:sldId id="296" r:id="rId68"/>
    <p:sldId id="321" r:id="rId69"/>
    <p:sldId id="297" r:id="rId70"/>
    <p:sldId id="298" r:id="rId71"/>
    <p:sldId id="299" r:id="rId72"/>
    <p:sldId id="300" r:id="rId73"/>
    <p:sldId id="304" r:id="rId74"/>
    <p:sldId id="301" r:id="rId75"/>
    <p:sldId id="302" r:id="rId76"/>
    <p:sldId id="303" r:id="rId77"/>
    <p:sldId id="306" r:id="rId78"/>
    <p:sldId id="308" r:id="rId79"/>
    <p:sldId id="309" r:id="rId80"/>
    <p:sldId id="310" r:id="rId81"/>
    <p:sldId id="311" r:id="rId82"/>
    <p:sldId id="312" r:id="rId83"/>
    <p:sldId id="313" r:id="rId84"/>
    <p:sldId id="314" r:id="rId85"/>
    <p:sldId id="315" r:id="rId86"/>
    <p:sldId id="316" r:id="rId87"/>
    <p:sldId id="317" r:id="rId88"/>
    <p:sldId id="318" r:id="rId89"/>
    <p:sldId id="319" r:id="rId90"/>
    <p:sldId id="355" r:id="rId91"/>
    <p:sldId id="325" r:id="rId92"/>
    <p:sldId id="424" r:id="rId93"/>
    <p:sldId id="423" r:id="rId94"/>
    <p:sldId id="276" r:id="rId95"/>
    <p:sldId id="425" r:id="rId96"/>
    <p:sldId id="356" r:id="rId97"/>
    <p:sldId id="305" r:id="rId98"/>
    <p:sldId id="357" r:id="rId99"/>
    <p:sldId id="358" r:id="rId100"/>
    <p:sldId id="327" r:id="rId101"/>
    <p:sldId id="411" r:id="rId102"/>
    <p:sldId id="363" r:id="rId103"/>
    <p:sldId id="371" r:id="rId104"/>
    <p:sldId id="421" r:id="rId105"/>
    <p:sldId id="374" r:id="rId106"/>
    <p:sldId id="417" r:id="rId107"/>
    <p:sldId id="418" r:id="rId108"/>
    <p:sldId id="384" r:id="rId109"/>
    <p:sldId id="419" r:id="rId110"/>
    <p:sldId id="385" r:id="rId111"/>
    <p:sldId id="420" r:id="rId112"/>
    <p:sldId id="390" r:id="rId113"/>
    <p:sldId id="394" r:id="rId114"/>
    <p:sldId id="395" r:id="rId115"/>
    <p:sldId id="396" r:id="rId116"/>
    <p:sldId id="346" r:id="rId117"/>
    <p:sldId id="347" r:id="rId118"/>
    <p:sldId id="397" r:id="rId119"/>
    <p:sldId id="399" r:id="rId120"/>
    <p:sldId id="400" r:id="rId121"/>
    <p:sldId id="402" r:id="rId122"/>
    <p:sldId id="403" r:id="rId123"/>
    <p:sldId id="422" r:id="rId124"/>
    <p:sldId id="406" r:id="rId125"/>
    <p:sldId id="404" r:id="rId126"/>
    <p:sldId id="405" r:id="rId127"/>
    <p:sldId id="414" r:id="rId128"/>
    <p:sldId id="407" r:id="rId129"/>
    <p:sldId id="408" r:id="rId130"/>
  </p:sldIdLst>
  <p:sldSz cx="9144000" cy="6858000" type="screen4x3"/>
  <p:notesSz cx="6858000" cy="9144000"/>
  <p:custDataLst>
    <p:tags r:id="rId132"/>
  </p:custDataLst>
  <p:defaultTextStyle>
    <a:defPPr>
      <a:defRPr lang="en-GB"/>
    </a:defPPr>
    <a:lvl1pPr algn="l" defTabSz="457200" rtl="0" fontAlgn="base">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charset="0"/>
      </a:defRPr>
    </a:lvl1pPr>
    <a:lvl2pPr marL="742950" indent="-285750" algn="l" defTabSz="457200" rtl="0" fontAlgn="base">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charset="0"/>
      </a:defRPr>
    </a:lvl2pPr>
    <a:lvl3pPr marL="1143000" indent="-228600" algn="l" defTabSz="457200" rtl="0" fontAlgn="base">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charset="0"/>
      </a:defRPr>
    </a:lvl3pPr>
    <a:lvl4pPr marL="1600200" indent="-228600" algn="l" defTabSz="457200" rtl="0" fontAlgn="base">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charset="0"/>
      </a:defRPr>
    </a:lvl4pPr>
    <a:lvl5pPr marL="2057400" indent="-228600" algn="l" defTabSz="457200" rtl="0" fontAlgn="base">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charset="0"/>
      </a:defRPr>
    </a:lvl5pPr>
    <a:lvl6pPr marL="2286000" algn="l" defTabSz="457200" rtl="0" eaLnBrk="1" latinLnBrk="0" hangingPunct="1">
      <a:defRPr kern="1200">
        <a:solidFill>
          <a:schemeClr val="bg1"/>
        </a:solidFill>
        <a:latin typeface="Arial" charset="0"/>
        <a:ea typeface="ＭＳ Ｐゴシック" charset="0"/>
        <a:cs typeface="Arial" charset="0"/>
      </a:defRPr>
    </a:lvl6pPr>
    <a:lvl7pPr marL="2743200" algn="l" defTabSz="457200" rtl="0" eaLnBrk="1" latinLnBrk="0" hangingPunct="1">
      <a:defRPr kern="1200">
        <a:solidFill>
          <a:schemeClr val="bg1"/>
        </a:solidFill>
        <a:latin typeface="Arial" charset="0"/>
        <a:ea typeface="ＭＳ Ｐゴシック" charset="0"/>
        <a:cs typeface="Arial" charset="0"/>
      </a:defRPr>
    </a:lvl7pPr>
    <a:lvl8pPr marL="3200400" algn="l" defTabSz="457200" rtl="0" eaLnBrk="1" latinLnBrk="0" hangingPunct="1">
      <a:defRPr kern="1200">
        <a:solidFill>
          <a:schemeClr val="bg1"/>
        </a:solidFill>
        <a:latin typeface="Arial" charset="0"/>
        <a:ea typeface="ＭＳ Ｐゴシック" charset="0"/>
        <a:cs typeface="Arial" charset="0"/>
      </a:defRPr>
    </a:lvl8pPr>
    <a:lvl9pPr marL="3657600" algn="l" defTabSz="457200" rtl="0" eaLnBrk="1" latinLnBrk="0" hangingPunct="1">
      <a:defRPr kern="1200">
        <a:solidFill>
          <a:schemeClr val="bg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24"/>
    <p:restoredTop sz="94712"/>
  </p:normalViewPr>
  <p:slideViewPr>
    <p:cSldViewPr>
      <p:cViewPr varScale="1">
        <p:scale>
          <a:sx n="97" d="100"/>
          <a:sy n="97" d="100"/>
        </p:scale>
        <p:origin x="464" y="19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115" d="100"/>
        <a:sy n="115"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gs" Target="tags/tag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AutoShape 1"/>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4" name="Rectangle 2"/>
          <p:cNvSpPr>
            <a:spLocks noGrp="1" noChangeArrowheads="1"/>
          </p:cNvSpPr>
          <p:nvPr>
            <p:ph type="hdr"/>
          </p:nvPr>
        </p:nvSpPr>
        <p:spPr bwMode="auto">
          <a:xfrm>
            <a:off x="0" y="0"/>
            <a:ext cx="2970213"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t" anchorCtr="0" compatLnSpc="1">
            <a:prstTxWarp prst="textNoShape">
              <a:avLst/>
            </a:prstTxWarp>
          </a:bodyPr>
          <a:lstStyle>
            <a:lvl1pPr>
              <a:tabLst>
                <a:tab pos="723900" algn="l"/>
                <a:tab pos="1447800" algn="l"/>
                <a:tab pos="2171700" algn="l"/>
                <a:tab pos="2895600" algn="l"/>
              </a:tabLst>
              <a:defRPr sz="1200">
                <a:solidFill>
                  <a:srgbClr val="000000"/>
                </a:solidFill>
                <a:latin typeface="Times New Roman" charset="0"/>
                <a:cs typeface="DejaVu Sans" charset="0"/>
              </a:defRPr>
            </a:lvl1pPr>
          </a:lstStyle>
          <a:p>
            <a:endParaRPr lang="en-US"/>
          </a:p>
        </p:txBody>
      </p:sp>
      <p:sp>
        <p:nvSpPr>
          <p:cNvPr id="3075" name="Rectangle 3"/>
          <p:cNvSpPr>
            <a:spLocks noGrp="1" noChangeArrowheads="1"/>
          </p:cNvSpPr>
          <p:nvPr>
            <p:ph type="dt"/>
          </p:nvPr>
        </p:nvSpPr>
        <p:spPr bwMode="auto">
          <a:xfrm>
            <a:off x="3884613" y="0"/>
            <a:ext cx="2970212"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t" anchorCtr="0" compatLnSpc="1">
            <a:prstTxWarp prst="textNoShape">
              <a:avLst/>
            </a:prstTxWarp>
          </a:bodyPr>
          <a:lstStyle>
            <a:lvl1pPr algn="r">
              <a:tabLst>
                <a:tab pos="723900" algn="l"/>
                <a:tab pos="1447800" algn="l"/>
                <a:tab pos="2171700" algn="l"/>
                <a:tab pos="2895600" algn="l"/>
              </a:tabLst>
              <a:defRPr sz="1200">
                <a:solidFill>
                  <a:srgbClr val="000000"/>
                </a:solidFill>
                <a:latin typeface="Times New Roman" charset="0"/>
                <a:cs typeface="DejaVu Sans" charset="0"/>
              </a:defRPr>
            </a:lvl1pPr>
          </a:lstStyle>
          <a:p>
            <a:endParaRPr lang="en-US"/>
          </a:p>
        </p:txBody>
      </p:sp>
      <p:sp>
        <p:nvSpPr>
          <p:cNvPr id="3076" name="Rectangle 4"/>
          <p:cNvSpPr>
            <a:spLocks noGrp="1" noRot="1" noChangeAspect="1" noChangeArrowheads="1"/>
          </p:cNvSpPr>
          <p:nvPr>
            <p:ph type="sldImg"/>
          </p:nvPr>
        </p:nvSpPr>
        <p:spPr bwMode="auto">
          <a:xfrm>
            <a:off x="1143000" y="685800"/>
            <a:ext cx="4570413" cy="3427413"/>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sp>
      <p:sp>
        <p:nvSpPr>
          <p:cNvPr id="3077" name="Rectangle 5"/>
          <p:cNvSpPr>
            <a:spLocks noGrp="1" noChangeArrowheads="1"/>
          </p:cNvSpPr>
          <p:nvPr>
            <p:ph type="body"/>
          </p:nvPr>
        </p:nvSpPr>
        <p:spPr bwMode="auto">
          <a:xfrm>
            <a:off x="685800" y="4343400"/>
            <a:ext cx="5484813" cy="41132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t" anchorCtr="0" compatLnSpc="1">
            <a:prstTxWarp prst="textNoShape">
              <a:avLst/>
            </a:prstTxWarp>
          </a:bodyPr>
          <a:lstStyle/>
          <a:p>
            <a:pPr lvl="0"/>
            <a:endParaRPr lang="en-US"/>
          </a:p>
        </p:txBody>
      </p:sp>
      <p:sp>
        <p:nvSpPr>
          <p:cNvPr id="3078" name="Rectangle 6"/>
          <p:cNvSpPr>
            <a:spLocks noGrp="1" noChangeArrowheads="1"/>
          </p:cNvSpPr>
          <p:nvPr>
            <p:ph type="ftr"/>
          </p:nvPr>
        </p:nvSpPr>
        <p:spPr bwMode="auto">
          <a:xfrm>
            <a:off x="0" y="8685213"/>
            <a:ext cx="2970213" cy="4556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b" anchorCtr="0" compatLnSpc="1">
            <a:prstTxWarp prst="textNoShape">
              <a:avLst/>
            </a:prstTxWarp>
          </a:bodyPr>
          <a:lstStyle>
            <a:lvl1pPr>
              <a:tabLst>
                <a:tab pos="723900" algn="l"/>
                <a:tab pos="1447800" algn="l"/>
                <a:tab pos="2171700" algn="l"/>
                <a:tab pos="2895600" algn="l"/>
              </a:tabLst>
              <a:defRPr sz="1200">
                <a:solidFill>
                  <a:srgbClr val="000000"/>
                </a:solidFill>
                <a:latin typeface="Times New Roman" charset="0"/>
                <a:cs typeface="DejaVu Sans" charset="0"/>
              </a:defRPr>
            </a:lvl1pPr>
          </a:lstStyle>
          <a:p>
            <a:endParaRPr lang="en-US"/>
          </a:p>
        </p:txBody>
      </p:sp>
      <p:sp>
        <p:nvSpPr>
          <p:cNvPr id="3079" name="Rectangle 7"/>
          <p:cNvSpPr>
            <a:spLocks noGrp="1" noChangeArrowheads="1"/>
          </p:cNvSpPr>
          <p:nvPr>
            <p:ph type="sldNum"/>
          </p:nvPr>
        </p:nvSpPr>
        <p:spPr bwMode="auto">
          <a:xfrm>
            <a:off x="3884613" y="8685213"/>
            <a:ext cx="2970212" cy="4556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000" tIns="46800" rIns="90000" bIns="46800" numCol="1" anchor="b" anchorCtr="0" compatLnSpc="1">
            <a:prstTxWarp prst="textNoShape">
              <a:avLst/>
            </a:prstTxWarp>
          </a:bodyPr>
          <a:lstStyle>
            <a:lvl1pPr algn="r">
              <a:tabLst>
                <a:tab pos="723900" algn="l"/>
                <a:tab pos="1447800" algn="l"/>
                <a:tab pos="2171700" algn="l"/>
                <a:tab pos="2895600" algn="l"/>
              </a:tabLst>
              <a:defRPr sz="1200">
                <a:solidFill>
                  <a:srgbClr val="000000"/>
                </a:solidFill>
                <a:latin typeface="Times New Roman" charset="0"/>
                <a:cs typeface="DejaVu Sans" charset="0"/>
              </a:defRPr>
            </a:lvl1pPr>
          </a:lstStyle>
          <a:p>
            <a:fld id="{3E9E6B3A-EF1A-ED46-8882-4180B574942F}" type="slidenum">
              <a:rPr lang="en-US"/>
              <a:pPr/>
              <a:t>‹#›</a:t>
            </a:fld>
            <a:endParaRPr lang="en-US"/>
          </a:p>
        </p:txBody>
      </p:sp>
    </p:spTree>
    <p:extLst>
      <p:ext uri="{BB962C8B-B14F-4D97-AF65-F5344CB8AC3E}">
        <p14:creationId xmlns:p14="http://schemas.microsoft.com/office/powerpoint/2010/main" val="38640645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734BB7FD-2E98-6044-A60D-43E88846973A}" type="slidenum">
              <a:rPr lang="en-US"/>
              <a:pPr/>
              <a:t>1</a:t>
            </a:fld>
            <a:endParaRPr lang="en-US"/>
          </a:p>
        </p:txBody>
      </p:sp>
      <p:sp>
        <p:nvSpPr>
          <p:cNvPr id="2560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602" name="Text Box 2"/>
          <p:cNvSpPr txBox="1">
            <a:spLocks noGrp="1" noChangeArrowheads="1"/>
          </p:cNvSpPr>
          <p:nvPr>
            <p:ph type="body"/>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C1131415-4DE1-F34F-B6A5-424AC9E9000E}" type="slidenum">
              <a:rPr lang="en-US"/>
              <a:pPr/>
              <a:t>24</a:t>
            </a:fld>
            <a:endParaRPr lang="en-US"/>
          </a:p>
        </p:txBody>
      </p:sp>
      <p:sp>
        <p:nvSpPr>
          <p:cNvPr id="3584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5842"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A0DA1CE6-A3D9-E04D-A8DC-7E3EB4FDC1C0}" type="slidenum">
              <a:rPr lang="en-US"/>
              <a:pPr/>
              <a:t>25</a:t>
            </a:fld>
            <a:endParaRPr lang="en-US"/>
          </a:p>
        </p:txBody>
      </p:sp>
      <p:sp>
        <p:nvSpPr>
          <p:cNvPr id="36865"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6866"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D9D6BD61-51B9-BD4A-AF38-C9A8FAD9852A}" type="slidenum">
              <a:rPr lang="en-US"/>
              <a:pPr/>
              <a:t>26</a:t>
            </a:fld>
            <a:endParaRPr lang="en-US"/>
          </a:p>
        </p:txBody>
      </p:sp>
      <p:sp>
        <p:nvSpPr>
          <p:cNvPr id="43009"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43010"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915649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306A8A17-45E9-0C40-81D1-E3CAFDDA5289}" type="slidenum">
              <a:rPr lang="en-US"/>
              <a:pPr/>
              <a:t>33</a:t>
            </a:fld>
            <a:endParaRPr lang="en-US"/>
          </a:p>
        </p:txBody>
      </p:sp>
    </p:spTree>
    <p:extLst>
      <p:ext uri="{BB962C8B-B14F-4D97-AF65-F5344CB8AC3E}">
        <p14:creationId xmlns:p14="http://schemas.microsoft.com/office/powerpoint/2010/main" val="2468252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F8594A37-43BD-0A43-BB90-56F6B9BC6E69}" type="slidenum">
              <a:rPr lang="en-US"/>
              <a:pPr/>
              <a:t>35</a:t>
            </a:fld>
            <a:endParaRPr lang="en-US"/>
          </a:p>
        </p:txBody>
      </p:sp>
      <p:sp>
        <p:nvSpPr>
          <p:cNvPr id="44033"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44034"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269908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DF4BAF0C-699A-E54F-A7BB-AE8EA7C6932E}" type="slidenum">
              <a:rPr lang="en-US"/>
              <a:pPr/>
              <a:t>36</a:t>
            </a:fld>
            <a:endParaRPr lang="en-US"/>
          </a:p>
        </p:txBody>
      </p:sp>
      <p:sp>
        <p:nvSpPr>
          <p:cNvPr id="37889"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7890"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6C373506-B1C7-CB40-80D4-0B123EEF4B84}" type="slidenum">
              <a:rPr lang="en-US"/>
              <a:pPr/>
              <a:t>37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DD853456-34E6-3F4B-B705-0D12B97A5A11}" type="slidenum">
              <a:rPr lang="en-US"/>
              <a:pPr/>
              <a:t>39</a:t>
            </a:fld>
            <a:endParaRPr lang="en-US"/>
          </a:p>
        </p:txBody>
      </p:sp>
      <p:sp>
        <p:nvSpPr>
          <p:cNvPr id="38913"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8914"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830540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37A7619C-6C0A-7443-900C-5C89DFFBB905}" type="slidenum">
              <a:rPr lang="en-US"/>
              <a:pPr/>
              <a:t>40</a:t>
            </a:fld>
            <a:endParaRPr lang="en-US"/>
          </a:p>
        </p:txBody>
      </p:sp>
      <p:sp>
        <p:nvSpPr>
          <p:cNvPr id="39937"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9938"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6834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C54A6220-91EF-6647-A1F6-878A1F457BAF}" type="slidenum">
              <a:rPr lang="en-US"/>
              <a:pPr/>
              <a:t>41</a:t>
            </a:fld>
            <a:endParaRPr lang="en-US"/>
          </a:p>
        </p:txBody>
      </p:sp>
      <p:sp>
        <p:nvSpPr>
          <p:cNvPr id="4096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40962"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03308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A859CBF3-65BD-6D4F-B933-8252E8E33D8C}" type="slidenum">
              <a:rPr lang="en-US"/>
              <a:pPr/>
              <a:t>8</a:t>
            </a:fld>
            <a:endParaRPr lang="en-US"/>
          </a:p>
        </p:txBody>
      </p:sp>
      <p:sp>
        <p:nvSpPr>
          <p:cNvPr id="4608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a:xfrm>
            <a:off x="1558925" y="860425"/>
            <a:ext cx="3932238" cy="2947988"/>
          </a:xfrm>
          <a:ln/>
        </p:spPr>
      </p:sp>
      <p:sp>
        <p:nvSpPr>
          <p:cNvPr id="91138" name="Notes Placeholder 2"/>
          <p:cNvSpPr>
            <a:spLocks noGrp="1" noRot="1" noChangeAspect="1"/>
          </p:cNvSpPr>
          <p:nvPr>
            <p:ph type="body" idx="1"/>
          </p:nvPr>
        </p:nvSpPr>
        <p:spPr/>
        <p:txBody>
          <a:bodyPr/>
          <a:lstStyle/>
          <a:p>
            <a:pPr eaLnBrk="1" hangingPunct="1">
              <a:spcBef>
                <a:spcPct val="0"/>
              </a:spcBef>
            </a:pPr>
            <a:endParaRPr lang="en-US">
              <a:latin typeface="Thorndale"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65DAFD26-FFE4-DB41-B52A-945BB2252E9E}" type="slidenum">
              <a:rPr lang="en-US"/>
              <a:pPr/>
              <a:t>49</a:t>
            </a:fld>
            <a:endParaRPr lang="en-US"/>
          </a:p>
        </p:txBody>
      </p:sp>
      <p:sp>
        <p:nvSpPr>
          <p:cNvPr id="41985"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41986"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a:xfrm>
            <a:off x="1558925" y="860425"/>
            <a:ext cx="3932238" cy="2947988"/>
          </a:xfrm>
          <a:ln/>
        </p:spPr>
      </p:sp>
      <p:sp>
        <p:nvSpPr>
          <p:cNvPr id="93186" name="Notes Placeholder 2"/>
          <p:cNvSpPr>
            <a:spLocks noGrp="1" noRot="1" noChangeAspect="1"/>
          </p:cNvSpPr>
          <p:nvPr>
            <p:ph type="body" idx="1"/>
          </p:nvPr>
        </p:nvSpPr>
        <p:spPr/>
        <p:txBody>
          <a:bodyPr/>
          <a:lstStyle/>
          <a:p>
            <a:pPr eaLnBrk="1" hangingPunct="1">
              <a:spcBef>
                <a:spcPct val="0"/>
              </a:spcBef>
            </a:pPr>
            <a:endParaRPr lang="en-US">
              <a:latin typeface="Thorndale"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CDC34343-1232-8B42-A108-6ADF5E14393F}" type="slidenum">
              <a:rPr lang="en-US"/>
              <a:pPr/>
              <a:t>51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C724EFC1-ECE8-0A4F-B0B2-ABE3CD00494A}" type="slidenum">
              <a:rPr lang="en-US"/>
              <a:pPr/>
              <a:t>52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atin typeface="Calibri" charset="0"/>
            </a:endParaRP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50FBFD16-AB75-7049-A4CF-008AEDBCCB7A}" type="slidenum">
              <a:rPr lang="en-US"/>
              <a:pPr/>
              <a:t>53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9DFF6B72-FB39-B64F-B544-63D47A52F198}" type="slidenum">
              <a:rPr lang="en-US"/>
              <a:pPr/>
              <a:t>57</a:t>
            </a:fld>
            <a:endParaRPr lang="en-US"/>
          </a:p>
        </p:txBody>
      </p:sp>
      <p:sp>
        <p:nvSpPr>
          <p:cNvPr id="45057"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45058"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jdelijke aanduiding voor voettekst 5">
            <a:extLst>
              <a:ext uri="{FF2B5EF4-FFF2-40B4-BE49-F238E27FC236}">
                <a16:creationId xmlns:a16="http://schemas.microsoft.com/office/drawing/2014/main" id="{27AC1E28-8A5D-5D45-89A7-AAC96892F7A6}"/>
              </a:ext>
            </a:extLst>
          </p:cNvPr>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Calibri" panose="020F0502020204030204" pitchFamily="34" charset="0"/>
              </a:defRPr>
            </a:lvl1pPr>
            <a:lvl2pPr marL="742950" indent="-285750" defTabSz="990600">
              <a:spcBef>
                <a:spcPct val="30000"/>
              </a:spcBef>
              <a:defRPr sz="1200">
                <a:solidFill>
                  <a:schemeClr val="tx1"/>
                </a:solidFill>
                <a:latin typeface="Calibri" panose="020F0502020204030204" pitchFamily="34" charset="0"/>
              </a:defRPr>
            </a:lvl2pPr>
            <a:lvl3pPr marL="1143000" indent="-228600" defTabSz="990600">
              <a:spcBef>
                <a:spcPct val="30000"/>
              </a:spcBef>
              <a:defRPr sz="1200">
                <a:solidFill>
                  <a:schemeClr val="tx1"/>
                </a:solidFill>
                <a:latin typeface="Calibri" panose="020F0502020204030204" pitchFamily="34" charset="0"/>
              </a:defRPr>
            </a:lvl3pPr>
            <a:lvl4pPr marL="1600200" indent="-228600" defTabSz="990600">
              <a:spcBef>
                <a:spcPct val="30000"/>
              </a:spcBef>
              <a:defRPr sz="1200">
                <a:solidFill>
                  <a:schemeClr val="tx1"/>
                </a:solidFill>
                <a:latin typeface="Calibri" panose="020F0502020204030204" pitchFamily="34" charset="0"/>
              </a:defRPr>
            </a:lvl4pPr>
            <a:lvl5pPr marL="2057400" indent="-228600" defTabSz="990600">
              <a:spcBef>
                <a:spcPct val="30000"/>
              </a:spcBef>
              <a:defRPr sz="1200">
                <a:solidFill>
                  <a:schemeClr val="tx1"/>
                </a:solidFill>
                <a:latin typeface="Calibri" panose="020F0502020204030204" pitchFamily="34" charset="0"/>
              </a:defRPr>
            </a:lvl5pPr>
            <a:lvl6pPr marL="2514600" indent="-228600" defTabSz="990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90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90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90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r>
              <a:rPr lang="nl-NL" altLang="en-US" sz="1300">
                <a:latin typeface="Arial" panose="020B0604020202020204" pitchFamily="34" charset="0"/>
                <a:cs typeface="Arial" panose="020B0604020202020204" pitchFamily="34" charset="0"/>
              </a:rPr>
              <a:t>Managing References</a:t>
            </a:r>
          </a:p>
        </p:txBody>
      </p:sp>
      <p:sp>
        <p:nvSpPr>
          <p:cNvPr id="10243" name="Tijdelijke aanduiding voor dianummer 6">
            <a:extLst>
              <a:ext uri="{FF2B5EF4-FFF2-40B4-BE49-F238E27FC236}">
                <a16:creationId xmlns:a16="http://schemas.microsoft.com/office/drawing/2014/main" id="{7939115A-0809-C343-BB54-737B2445D56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Calibri" panose="020F0502020204030204" pitchFamily="34" charset="0"/>
              </a:defRPr>
            </a:lvl1pPr>
            <a:lvl2pPr marL="742950" indent="-285750" defTabSz="990600">
              <a:spcBef>
                <a:spcPct val="30000"/>
              </a:spcBef>
              <a:defRPr sz="1200">
                <a:solidFill>
                  <a:schemeClr val="tx1"/>
                </a:solidFill>
                <a:latin typeface="Calibri" panose="020F0502020204030204" pitchFamily="34" charset="0"/>
              </a:defRPr>
            </a:lvl2pPr>
            <a:lvl3pPr marL="1143000" indent="-228600" defTabSz="990600">
              <a:spcBef>
                <a:spcPct val="30000"/>
              </a:spcBef>
              <a:defRPr sz="1200">
                <a:solidFill>
                  <a:schemeClr val="tx1"/>
                </a:solidFill>
                <a:latin typeface="Calibri" panose="020F0502020204030204" pitchFamily="34" charset="0"/>
              </a:defRPr>
            </a:lvl3pPr>
            <a:lvl4pPr marL="1600200" indent="-228600" defTabSz="990600">
              <a:spcBef>
                <a:spcPct val="30000"/>
              </a:spcBef>
              <a:defRPr sz="1200">
                <a:solidFill>
                  <a:schemeClr val="tx1"/>
                </a:solidFill>
                <a:latin typeface="Calibri" panose="020F0502020204030204" pitchFamily="34" charset="0"/>
              </a:defRPr>
            </a:lvl4pPr>
            <a:lvl5pPr marL="2057400" indent="-228600" defTabSz="990600">
              <a:spcBef>
                <a:spcPct val="30000"/>
              </a:spcBef>
              <a:defRPr sz="1200">
                <a:solidFill>
                  <a:schemeClr val="tx1"/>
                </a:solidFill>
                <a:latin typeface="Calibri" panose="020F0502020204030204" pitchFamily="34" charset="0"/>
              </a:defRPr>
            </a:lvl5pPr>
            <a:lvl6pPr marL="2514600" indent="-228600" defTabSz="990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90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90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90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D21969-2DB8-9C4A-BBAB-535AD4C22631}" type="slidenum">
              <a:rPr lang="nl-NL" altLang="en-US" sz="1300" smtClean="0">
                <a:latin typeface="Arial" panose="020B0604020202020204" pitchFamily="34" charset="0"/>
              </a:rPr>
              <a:pPr>
                <a:spcBef>
                  <a:spcPct val="0"/>
                </a:spcBef>
              </a:pPr>
              <a:t>90</a:t>
            </a:fld>
            <a:endParaRPr lang="nl-NL" altLang="en-US" sz="1300">
              <a:latin typeface="Arial" panose="020B0604020202020204" pitchFamily="34" charset="0"/>
            </a:endParaRPr>
          </a:p>
        </p:txBody>
      </p:sp>
      <p:sp>
        <p:nvSpPr>
          <p:cNvPr id="10244" name="Tijdelijke aanduiding voor dia-afbeelding 1">
            <a:extLst>
              <a:ext uri="{FF2B5EF4-FFF2-40B4-BE49-F238E27FC236}">
                <a16:creationId xmlns:a16="http://schemas.microsoft.com/office/drawing/2014/main" id="{D3BB00C4-584B-9A46-A5D2-DA6409E03C0C}"/>
              </a:ext>
            </a:extLst>
          </p:cNvPr>
          <p:cNvSpPr>
            <a:spLocks noGrp="1" noRot="1" noChangeAspect="1" noTextEdit="1"/>
          </p:cNvSpPr>
          <p:nvPr>
            <p:ph type="sldImg"/>
          </p:nvPr>
        </p:nvSpPr>
        <p:spPr bwMode="auto">
          <a:xfrm>
            <a:off x="993775"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Tijdelijke aanduiding voor notities 2">
            <a:extLst>
              <a:ext uri="{FF2B5EF4-FFF2-40B4-BE49-F238E27FC236}">
                <a16:creationId xmlns:a16="http://schemas.microsoft.com/office/drawing/2014/main" id="{A7D47535-5786-D049-847E-BBFD6E99C3B8}"/>
              </a:ext>
            </a:extLst>
          </p:cNvPr>
          <p:cNvSpPr>
            <a:spLocks noGrp="1"/>
          </p:cNvSpPr>
          <p:nvPr>
            <p:ph type="body" idx="1"/>
          </p:nvPr>
        </p:nvSpPr>
        <p:spPr>
          <a:xfrm>
            <a:off x="947738" y="4862513"/>
            <a:ext cx="5207000" cy="4603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6" tIns="47382" rIns="94766" bIns="47382"/>
          <a:lstStyle/>
          <a:p>
            <a:pPr eaLnBrk="1" hangingPunct="1"/>
            <a:endParaRPr lang="nl-NL" altLang="en-US"/>
          </a:p>
        </p:txBody>
      </p:sp>
      <p:sp>
        <p:nvSpPr>
          <p:cNvPr id="10246" name="Tijdelijke aanduiding voor dianummer 3">
            <a:extLst>
              <a:ext uri="{FF2B5EF4-FFF2-40B4-BE49-F238E27FC236}">
                <a16:creationId xmlns:a16="http://schemas.microsoft.com/office/drawing/2014/main" id="{65870744-196D-DC46-AD4C-26CC867F6521}"/>
              </a:ext>
            </a:extLst>
          </p:cNvPr>
          <p:cNvSpPr txBox="1">
            <a:spLocks noGrp="1"/>
          </p:cNvSpPr>
          <p:nvPr/>
        </p:nvSpPr>
        <p:spPr bwMode="auto">
          <a:xfrm>
            <a:off x="4024313" y="9721850"/>
            <a:ext cx="3078162"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6" tIns="47382" rIns="94766" bIns="47382" anchor="b"/>
          <a:lstStyle>
            <a:lvl1pPr defTabSz="947738">
              <a:spcBef>
                <a:spcPct val="30000"/>
              </a:spcBef>
              <a:defRPr sz="1200">
                <a:solidFill>
                  <a:schemeClr val="tx1"/>
                </a:solidFill>
                <a:latin typeface="Calibri" panose="020F0502020204030204" pitchFamily="34" charset="0"/>
              </a:defRPr>
            </a:lvl1pPr>
            <a:lvl2pPr marL="742950" indent="-285750" defTabSz="947738">
              <a:spcBef>
                <a:spcPct val="30000"/>
              </a:spcBef>
              <a:defRPr sz="1200">
                <a:solidFill>
                  <a:schemeClr val="tx1"/>
                </a:solidFill>
                <a:latin typeface="Calibri" panose="020F0502020204030204" pitchFamily="34" charset="0"/>
              </a:defRPr>
            </a:lvl2pPr>
            <a:lvl3pPr marL="1143000" indent="-228600" defTabSz="947738">
              <a:spcBef>
                <a:spcPct val="30000"/>
              </a:spcBef>
              <a:defRPr sz="1200">
                <a:solidFill>
                  <a:schemeClr val="tx1"/>
                </a:solidFill>
                <a:latin typeface="Calibri" panose="020F0502020204030204" pitchFamily="34" charset="0"/>
              </a:defRPr>
            </a:lvl3pPr>
            <a:lvl4pPr marL="1600200" indent="-228600" defTabSz="947738">
              <a:spcBef>
                <a:spcPct val="30000"/>
              </a:spcBef>
              <a:defRPr sz="1200">
                <a:solidFill>
                  <a:schemeClr val="tx1"/>
                </a:solidFill>
                <a:latin typeface="Calibri" panose="020F0502020204030204" pitchFamily="34" charset="0"/>
              </a:defRPr>
            </a:lvl4pPr>
            <a:lvl5pPr marL="2057400" indent="-228600" defTabSz="947738">
              <a:spcBef>
                <a:spcPct val="30000"/>
              </a:spcBef>
              <a:defRPr sz="1200">
                <a:solidFill>
                  <a:schemeClr val="tx1"/>
                </a:solidFill>
                <a:latin typeface="Calibri" panose="020F0502020204030204" pitchFamily="34" charset="0"/>
              </a:defRPr>
            </a:lvl5pPr>
            <a:lvl6pPr marL="2514600" indent="-228600" defTabSz="947738"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47738"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47738"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47738"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0F0E881E-FCA8-E14B-A370-E045D51D5265}" type="slidenum">
              <a:rPr lang="en-US" altLang="en-US">
                <a:latin typeface="Times" pitchFamily="2" charset="0"/>
                <a:ea typeface="ＭＳ Ｐゴシック" panose="020B0600070205080204" pitchFamily="34" charset="-128"/>
              </a:rPr>
              <a:pPr algn="r">
                <a:spcBef>
                  <a:spcPct val="0"/>
                </a:spcBef>
              </a:pPr>
              <a:t>90</a:t>
            </a:fld>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233419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A859CBF3-65BD-6D4F-B933-8252E8E33D8C}" type="slidenum">
              <a:rPr lang="en-US"/>
              <a:pPr/>
              <a:t>94</a:t>
            </a:fld>
            <a:endParaRPr lang="en-US"/>
          </a:p>
        </p:txBody>
      </p:sp>
      <p:sp>
        <p:nvSpPr>
          <p:cNvPr id="4608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760407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E724DCD3-F7CC-6349-817E-BC9905B52213}" type="slidenum">
              <a:rPr lang="en-US"/>
              <a:pPr/>
              <a:t>9</a:t>
            </a:fld>
            <a:endParaRPr lang="en-US"/>
          </a:p>
        </p:txBody>
      </p:sp>
      <p:sp>
        <p:nvSpPr>
          <p:cNvPr id="27649"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7650"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7011D015-0831-6741-9FC2-13A8CC5AAC82}" type="slidenum">
              <a:rPr lang="en-US"/>
              <a:pPr/>
              <a:t>10</a:t>
            </a:fld>
            <a:endParaRPr lang="en-US"/>
          </a:p>
        </p:txBody>
      </p:sp>
      <p:sp>
        <p:nvSpPr>
          <p:cNvPr id="28673"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8674"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79CFE767-1257-F74C-B366-6A022E73BFB5}" type="slidenum">
              <a:rPr lang="en-US"/>
              <a:pPr/>
              <a:t>11</a:t>
            </a:fld>
            <a:endParaRPr lang="en-US"/>
          </a:p>
        </p:txBody>
      </p:sp>
      <p:sp>
        <p:nvSpPr>
          <p:cNvPr id="29697"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6F65DE64-EB95-404D-84D3-23A93AE7F5DD}" type="slidenum">
              <a:rPr lang="en-US"/>
              <a:pPr/>
              <a:t>12</a:t>
            </a:fld>
            <a:endParaRPr lang="en-US"/>
          </a:p>
        </p:txBody>
      </p:sp>
      <p:sp>
        <p:nvSpPr>
          <p:cNvPr id="3072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0722"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ACC735E-6FE2-0140-8989-9410B08974E0}" type="slidenum">
              <a:rPr lang="en-US"/>
              <a:pPr/>
              <a:t>18</a:t>
            </a:fld>
            <a:endParaRPr lang="en-US"/>
          </a:p>
        </p:txBody>
      </p:sp>
      <p:sp>
        <p:nvSpPr>
          <p:cNvPr id="3276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770" name="Text Box 2"/>
          <p:cNvSpPr txBox="1">
            <a:spLocks noGrp="1" noChangeArrowheads="1"/>
          </p:cNvSpPr>
          <p:nvPr>
            <p:ph type="body"/>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2760AB94-5B7D-EE43-B554-016839BE449C}" type="slidenum">
              <a:rPr lang="en-US"/>
              <a:pPr/>
              <a:t>20</a:t>
            </a:fld>
            <a:endParaRPr lang="en-US"/>
          </a:p>
        </p:txBody>
      </p:sp>
      <p:sp>
        <p:nvSpPr>
          <p:cNvPr id="33793"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3794"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56D7A949-CEB8-5D45-AEBA-2C7DEF8D00F7}" type="slidenum">
              <a:rPr lang="en-US"/>
              <a:pPr/>
              <a:t>23</a:t>
            </a:fld>
            <a:endParaRPr lang="en-US"/>
          </a:p>
        </p:txBody>
      </p:sp>
      <p:sp>
        <p:nvSpPr>
          <p:cNvPr id="34817"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34818" name="Text Box 2"/>
          <p:cNvSpPr txBox="1">
            <a:spLocks noGrp="1" noChangeArrowheads="1"/>
          </p:cNvSpPr>
          <p:nvPr>
            <p:ph type="body" idx="1"/>
          </p:nvPr>
        </p:nvSpPr>
        <p:spPr bwMode="auto">
          <a:xfrm>
            <a:off x="685800" y="4343400"/>
            <a:ext cx="5486400" cy="42084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0" y="6856413"/>
            <a:ext cx="9144000" cy="1587"/>
          </a:xfrm>
          <a:prstGeom prst="line">
            <a:avLst/>
          </a:prstGeom>
          <a:ln w="50800" cap="flat" cmpd="sng" algn="ctr">
            <a:solidFill>
              <a:srgbClr val="CFB77C"/>
            </a:solidFill>
            <a:prstDash val="solid"/>
            <a:round/>
            <a:headEnd type="none" w="med" len="med"/>
            <a:tailEnd type="none" w="med" len="med"/>
          </a:ln>
          <a:effectLst>
            <a:outerShdw blurRad="50800" dist="38100" dir="16200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0" y="0"/>
            <a:ext cx="9144000" cy="1588"/>
          </a:xfrm>
          <a:prstGeom prst="line">
            <a:avLst/>
          </a:prstGeom>
          <a:ln w="50800" cap="flat" cmpd="sng" algn="ctr">
            <a:solidFill>
              <a:srgbClr val="CFB77C"/>
            </a:solidFill>
            <a:prstDash val="solid"/>
            <a:round/>
            <a:headEnd type="none" w="med" len="med"/>
            <a:tailEnd type="none" w="med" len="med"/>
          </a:ln>
          <a:effectLst>
            <a:outerShdw blurRad="50800" dist="38100" dir="5400000" rotWithShape="0">
              <a:srgbClr val="000000"/>
            </a:outerShdw>
          </a:effectLst>
        </p:spPr>
        <p:style>
          <a:lnRef idx="2">
            <a:schemeClr val="accent1"/>
          </a:lnRef>
          <a:fillRef idx="0">
            <a:schemeClr val="accent1"/>
          </a:fillRef>
          <a:effectRef idx="1">
            <a:schemeClr val="accent1"/>
          </a:effectRef>
          <a:fontRef idx="minor">
            <a:schemeClr val="tx1"/>
          </a:fontRef>
        </p:style>
      </p:cxnSp>
      <p:pic>
        <p:nvPicPr>
          <p:cNvPr id="6" name="Picture 1" descr="Vast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16763" y="6527800"/>
            <a:ext cx="2016125" cy="27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a:off x="1089025" y="3048000"/>
            <a:ext cx="6759575" cy="1588"/>
          </a:xfrm>
          <a:prstGeom prst="line">
            <a:avLst/>
          </a:prstGeom>
          <a:ln w="50800" cap="flat" cmpd="sng" algn="ctr">
            <a:solidFill>
              <a:srgbClr val="CFB77C"/>
            </a:solidFill>
            <a:prstDash val="solid"/>
            <a:round/>
            <a:headEnd type="none" w="med" len="med"/>
            <a:tailEnd type="none" w="med" len="med"/>
          </a:ln>
          <a:effectLst>
            <a:outerShdw blurRad="50800" dist="38100" dir="16200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3074" name="Rectangle 2"/>
          <p:cNvSpPr>
            <a:spLocks noGrp="1" noChangeArrowheads="1"/>
          </p:cNvSpPr>
          <p:nvPr>
            <p:ph type="ctrTitle"/>
          </p:nvPr>
        </p:nvSpPr>
        <p:spPr>
          <a:xfrm>
            <a:off x="609600" y="1066800"/>
            <a:ext cx="7721600" cy="1600200"/>
          </a:xfrm>
        </p:spPr>
        <p:txBody>
          <a:bodyPr/>
          <a:lstStyle>
            <a:lvl1pPr>
              <a:defRPr>
                <a:latin typeface="Arial" charset="0"/>
              </a:defRPr>
            </a:lvl1pPr>
          </a:lstStyle>
          <a:p>
            <a:r>
              <a:rPr lang="en-US"/>
              <a:t>Click to edit Master title style</a:t>
            </a:r>
          </a:p>
        </p:txBody>
      </p:sp>
      <p:sp>
        <p:nvSpPr>
          <p:cNvPr id="3075" name="Rectangle 3"/>
          <p:cNvSpPr>
            <a:spLocks noGrp="1" noChangeArrowheads="1"/>
          </p:cNvSpPr>
          <p:nvPr>
            <p:ph type="subTitle" idx="1"/>
          </p:nvPr>
        </p:nvSpPr>
        <p:spPr>
          <a:xfrm>
            <a:off x="1219200" y="3486150"/>
            <a:ext cx="6400800" cy="1771650"/>
          </a:xfrm>
        </p:spPr>
        <p:txBody>
          <a:bodyPr/>
          <a:lstStyle>
            <a:lvl1pPr marL="0" indent="0">
              <a:buFont typeface="Monotype Sorts" pitchFamily="2" charset="2"/>
              <a:buNone/>
              <a:defRPr>
                <a:latin typeface="Arial" charset="0"/>
              </a:defRPr>
            </a:lvl1pPr>
          </a:lstStyle>
          <a:p>
            <a:r>
              <a:rPr lang="en-US"/>
              <a:t>Click to edit Master subtitle style</a:t>
            </a:r>
          </a:p>
        </p:txBody>
      </p:sp>
    </p:spTree>
    <p:extLst>
      <p:ext uri="{BB962C8B-B14F-4D97-AF65-F5344CB8AC3E}">
        <p14:creationId xmlns:p14="http://schemas.microsoft.com/office/powerpoint/2010/main" val="367146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9052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8600" y="228600"/>
            <a:ext cx="2057400"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06400" y="228600"/>
            <a:ext cx="6019800" cy="58293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7913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0"/>
            <a:ext cx="7621588" cy="1751013"/>
          </a:xfrm>
        </p:spPr>
        <p:txBody>
          <a:bodyPr/>
          <a:lstStyle/>
          <a:p>
            <a:r>
              <a:rPr lang="en-US"/>
              <a:t>Click to edit Master title style</a:t>
            </a:r>
          </a:p>
        </p:txBody>
      </p:sp>
      <p:sp>
        <p:nvSpPr>
          <p:cNvPr id="3" name="Date Placeholder 2"/>
          <p:cNvSpPr>
            <a:spLocks noGrp="1"/>
          </p:cNvSpPr>
          <p:nvPr>
            <p:ph type="dt" idx="10"/>
          </p:nvPr>
        </p:nvSpPr>
        <p:spPr>
          <a:xfrm>
            <a:off x="457200" y="6243638"/>
            <a:ext cx="2132013" cy="455612"/>
          </a:xfrm>
          <a:prstGeom prst="rect">
            <a:avLst/>
          </a:prstGeom>
        </p:spPr>
        <p:txBody>
          <a:bodyPr/>
          <a:lstStyle>
            <a:lvl1pPr>
              <a:defRPr/>
            </a:lvl1pPr>
          </a:lstStyle>
          <a:p>
            <a:endParaRPr lang="en-US"/>
          </a:p>
        </p:txBody>
      </p:sp>
      <p:sp>
        <p:nvSpPr>
          <p:cNvPr id="4" name="Footer Placeholder 3"/>
          <p:cNvSpPr>
            <a:spLocks noGrp="1"/>
          </p:cNvSpPr>
          <p:nvPr>
            <p:ph type="ftr" idx="11"/>
          </p:nvPr>
        </p:nvSpPr>
        <p:spPr>
          <a:xfrm>
            <a:off x="3124200" y="6243638"/>
            <a:ext cx="2894013" cy="455612"/>
          </a:xfrm>
          <a:prstGeom prst="rect">
            <a:avLst/>
          </a:prstGeom>
        </p:spPr>
        <p:txBody>
          <a:bodyPr/>
          <a:lstStyle>
            <a:lvl1pPr>
              <a:defRPr/>
            </a:lvl1pPr>
          </a:lstStyle>
          <a:p>
            <a:endParaRPr lang="en-US"/>
          </a:p>
        </p:txBody>
      </p:sp>
      <p:sp>
        <p:nvSpPr>
          <p:cNvPr id="5" name="Slide Number Placeholder 4"/>
          <p:cNvSpPr>
            <a:spLocks noGrp="1"/>
          </p:cNvSpPr>
          <p:nvPr>
            <p:ph type="sldNum" idx="12"/>
          </p:nvPr>
        </p:nvSpPr>
        <p:spPr>
          <a:xfrm>
            <a:off x="6553200" y="6243638"/>
            <a:ext cx="2132013" cy="455612"/>
          </a:xfrm>
          <a:prstGeom prst="rect">
            <a:avLst/>
          </a:prstGeom>
        </p:spPr>
        <p:txBody>
          <a:bodyPr/>
          <a:lstStyle>
            <a:lvl1pPr>
              <a:defRPr/>
            </a:lvl1pPr>
          </a:lstStyle>
          <a:p>
            <a:fld id="{EFC375E4-9E7F-4A46-9CAA-631B4A268BAE}" type="slidenum">
              <a:rPr lang="en-US"/>
              <a:pPr/>
              <a:t>‹#›</a:t>
            </a:fld>
            <a:endParaRPr lang="en-US"/>
          </a:p>
        </p:txBody>
      </p:sp>
    </p:spTree>
    <p:extLst>
      <p:ext uri="{BB962C8B-B14F-4D97-AF65-F5344CB8AC3E}">
        <p14:creationId xmlns:p14="http://schemas.microsoft.com/office/powerpoint/2010/main" val="2918777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8013" cy="1373187"/>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7013" cy="4529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600200"/>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6613" y="3940175"/>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idx="10"/>
          </p:nvPr>
        </p:nvSpPr>
        <p:spPr>
          <a:xfrm>
            <a:off x="457200" y="6243638"/>
            <a:ext cx="2132013" cy="455612"/>
          </a:xfrm>
          <a:prstGeom prst="rect">
            <a:avLst/>
          </a:prstGeom>
        </p:spPr>
        <p:txBody>
          <a:bodyPr/>
          <a:lstStyle>
            <a:lvl1pPr>
              <a:defRPr/>
            </a:lvl1pPr>
          </a:lstStyle>
          <a:p>
            <a:endParaRPr lang="en-US"/>
          </a:p>
        </p:txBody>
      </p:sp>
      <p:sp>
        <p:nvSpPr>
          <p:cNvPr id="7" name="Footer Placeholder 6"/>
          <p:cNvSpPr>
            <a:spLocks noGrp="1"/>
          </p:cNvSpPr>
          <p:nvPr>
            <p:ph type="ftr" idx="11"/>
          </p:nvPr>
        </p:nvSpPr>
        <p:spPr>
          <a:xfrm>
            <a:off x="3124200" y="6248400"/>
            <a:ext cx="2894013" cy="455613"/>
          </a:xfrm>
          <a:prstGeom prst="rect">
            <a:avLst/>
          </a:prstGeom>
        </p:spPr>
        <p:txBody>
          <a:bodyPr/>
          <a:lstStyle>
            <a:lvl1pPr>
              <a:defRPr/>
            </a:lvl1pPr>
          </a:lstStyle>
          <a:p>
            <a:endParaRPr lang="en-US"/>
          </a:p>
        </p:txBody>
      </p:sp>
      <p:sp>
        <p:nvSpPr>
          <p:cNvPr id="8" name="Slide Number Placeholder 7"/>
          <p:cNvSpPr>
            <a:spLocks noGrp="1"/>
          </p:cNvSpPr>
          <p:nvPr>
            <p:ph type="sldNum" idx="12"/>
          </p:nvPr>
        </p:nvSpPr>
        <p:spPr>
          <a:xfrm>
            <a:off x="6553200" y="6243638"/>
            <a:ext cx="2132013" cy="455612"/>
          </a:xfrm>
          <a:prstGeom prst="rect">
            <a:avLst/>
          </a:prstGeom>
        </p:spPr>
        <p:txBody>
          <a:bodyPr/>
          <a:lstStyle>
            <a:lvl1pPr>
              <a:defRPr/>
            </a:lvl1pPr>
          </a:lstStyle>
          <a:p>
            <a:fld id="{157BAE5B-1625-E549-8452-26633CE29989}" type="slidenum">
              <a:rPr lang="en-US"/>
              <a:pPr/>
              <a:t>‹#›</a:t>
            </a:fld>
            <a:endParaRPr lang="en-US"/>
          </a:p>
        </p:txBody>
      </p:sp>
    </p:spTree>
    <p:extLst>
      <p:ext uri="{BB962C8B-B14F-4D97-AF65-F5344CB8AC3E}">
        <p14:creationId xmlns:p14="http://schemas.microsoft.com/office/powerpoint/2010/main" val="944121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8013" cy="1373187"/>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7013" cy="4529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00200"/>
            <a:ext cx="4038600" cy="4529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a:xfrm>
            <a:off x="457200" y="6243638"/>
            <a:ext cx="2132013" cy="455612"/>
          </a:xfrm>
          <a:prstGeom prst="rect">
            <a:avLst/>
          </a:prstGeom>
        </p:spPr>
        <p:txBody>
          <a:bodyPr/>
          <a:lstStyle>
            <a:lvl1pPr>
              <a:defRPr/>
            </a:lvl1pPr>
          </a:lstStyle>
          <a:p>
            <a:endParaRPr lang="en-US"/>
          </a:p>
        </p:txBody>
      </p:sp>
      <p:sp>
        <p:nvSpPr>
          <p:cNvPr id="6" name="Footer Placeholder 5"/>
          <p:cNvSpPr>
            <a:spLocks noGrp="1"/>
          </p:cNvSpPr>
          <p:nvPr>
            <p:ph type="ftr" idx="11"/>
          </p:nvPr>
        </p:nvSpPr>
        <p:spPr>
          <a:xfrm>
            <a:off x="3124200" y="6248400"/>
            <a:ext cx="2894013" cy="455613"/>
          </a:xfrm>
          <a:prstGeom prst="rect">
            <a:avLst/>
          </a:prstGeom>
        </p:spPr>
        <p:txBody>
          <a:bodyPr/>
          <a:lstStyle>
            <a:lvl1pPr>
              <a:defRPr/>
            </a:lvl1pPr>
          </a:lstStyle>
          <a:p>
            <a:endParaRPr lang="en-US"/>
          </a:p>
        </p:txBody>
      </p:sp>
      <p:sp>
        <p:nvSpPr>
          <p:cNvPr id="7" name="Slide Number Placeholder 6"/>
          <p:cNvSpPr>
            <a:spLocks noGrp="1"/>
          </p:cNvSpPr>
          <p:nvPr>
            <p:ph type="sldNum" idx="12"/>
          </p:nvPr>
        </p:nvSpPr>
        <p:spPr>
          <a:xfrm>
            <a:off x="6553200" y="6243638"/>
            <a:ext cx="2132013" cy="455612"/>
          </a:xfrm>
          <a:prstGeom prst="rect">
            <a:avLst/>
          </a:prstGeom>
        </p:spPr>
        <p:txBody>
          <a:bodyPr/>
          <a:lstStyle>
            <a:lvl1pPr>
              <a:defRPr/>
            </a:lvl1pPr>
          </a:lstStyle>
          <a:p>
            <a:fld id="{A159EFDC-4BB9-AF49-A5C2-41C26AAA07BD}" type="slidenum">
              <a:rPr lang="en-US"/>
              <a:pPr/>
              <a:t>‹#›</a:t>
            </a:fld>
            <a:endParaRPr lang="en-US"/>
          </a:p>
        </p:txBody>
      </p:sp>
    </p:spTree>
    <p:extLst>
      <p:ext uri="{BB962C8B-B14F-4D97-AF65-F5344CB8AC3E}">
        <p14:creationId xmlns:p14="http://schemas.microsoft.com/office/powerpoint/2010/main" val="2703268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28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90867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132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2800" y="1600200"/>
            <a:ext cx="40132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3328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686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7296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881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028075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77834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28600"/>
            <a:ext cx="8763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152400" y="1295400"/>
            <a:ext cx="8763000" cy="51279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a:xfrm>
            <a:off x="0" y="6856413"/>
            <a:ext cx="9144000" cy="1587"/>
          </a:xfrm>
          <a:prstGeom prst="line">
            <a:avLst/>
          </a:prstGeom>
          <a:ln w="50800" cap="flat" cmpd="sng" algn="ctr">
            <a:solidFill>
              <a:srgbClr val="CFB77C"/>
            </a:solidFill>
            <a:prstDash val="solid"/>
            <a:round/>
            <a:headEnd type="none" w="med" len="med"/>
            <a:tailEnd type="none" w="med" len="med"/>
          </a:ln>
          <a:effectLst>
            <a:outerShdw blurRad="50800" dist="38100" dir="16200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0"/>
            <a:ext cx="9144000" cy="1588"/>
          </a:xfrm>
          <a:prstGeom prst="line">
            <a:avLst/>
          </a:prstGeom>
          <a:ln w="50800" cap="flat" cmpd="sng" algn="ctr">
            <a:solidFill>
              <a:srgbClr val="CFB77C"/>
            </a:solidFill>
            <a:prstDash val="solid"/>
            <a:round/>
            <a:headEnd type="none" w="med" len="med"/>
            <a:tailEnd type="none" w="med" len="med"/>
          </a:ln>
          <a:effectLst>
            <a:outerShdw blurRad="50800" dist="38100" dir="5400000" rotWithShape="0">
              <a:srgbClr val="000000"/>
            </a:outerShdw>
          </a:effectLst>
        </p:spPr>
        <p:style>
          <a:lnRef idx="2">
            <a:schemeClr val="accent1"/>
          </a:lnRef>
          <a:fillRef idx="0">
            <a:schemeClr val="accent1"/>
          </a:fillRef>
          <a:effectRef idx="1">
            <a:schemeClr val="accent1"/>
          </a:effectRef>
          <a:fontRef idx="minor">
            <a:schemeClr val="tx1"/>
          </a:fontRef>
        </p:style>
      </p:cxnSp>
      <p:pic>
        <p:nvPicPr>
          <p:cNvPr id="2" name="Picture 1" descr="VastLogo16.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37891" y="6423318"/>
            <a:ext cx="2806109" cy="376737"/>
          </a:xfrm>
          <a:prstGeom prst="rect">
            <a:avLst/>
          </a:prstGeom>
        </p:spPr>
      </p:pic>
    </p:spTree>
    <p:extLst>
      <p:ext uri="{BB962C8B-B14F-4D97-AF65-F5344CB8AC3E}">
        <p14:creationId xmlns:p14="http://schemas.microsoft.com/office/powerpoint/2010/main" val="201986995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xStyles>
    <p:titleStyle>
      <a:lvl1pPr algn="ctr" rtl="0" eaLnBrk="1" fontAlgn="base" hangingPunct="1">
        <a:spcBef>
          <a:spcPct val="0"/>
        </a:spcBef>
        <a:spcAft>
          <a:spcPct val="0"/>
        </a:spcAft>
        <a:defRPr kumimoji="1" sz="4000">
          <a:solidFill>
            <a:schemeClr val="tx1"/>
          </a:solidFill>
          <a:latin typeface="Arial"/>
          <a:ea typeface="ＭＳ Ｐゴシック" charset="0"/>
          <a:cs typeface="Arial"/>
        </a:defRPr>
      </a:lvl1pPr>
      <a:lvl2pPr algn="ctr" rtl="0" eaLnBrk="1" fontAlgn="base" hangingPunct="1">
        <a:spcBef>
          <a:spcPct val="0"/>
        </a:spcBef>
        <a:spcAft>
          <a:spcPct val="0"/>
        </a:spcAft>
        <a:defRPr kumimoji="1" sz="4000">
          <a:solidFill>
            <a:schemeClr val="tx2"/>
          </a:solidFill>
          <a:latin typeface="Tahoma" pitchFamily="34" charset="0"/>
          <a:ea typeface="ＭＳ Ｐゴシック" charset="0"/>
          <a:cs typeface="ＭＳ Ｐゴシック" charset="0"/>
        </a:defRPr>
      </a:lvl2pPr>
      <a:lvl3pPr algn="ctr" rtl="0" eaLnBrk="1" fontAlgn="base" hangingPunct="1">
        <a:spcBef>
          <a:spcPct val="0"/>
        </a:spcBef>
        <a:spcAft>
          <a:spcPct val="0"/>
        </a:spcAft>
        <a:defRPr kumimoji="1" sz="4000">
          <a:solidFill>
            <a:schemeClr val="tx2"/>
          </a:solidFill>
          <a:latin typeface="Tahoma" pitchFamily="34" charset="0"/>
          <a:ea typeface="ＭＳ Ｐゴシック" charset="0"/>
          <a:cs typeface="ＭＳ Ｐゴシック" charset="0"/>
        </a:defRPr>
      </a:lvl3pPr>
      <a:lvl4pPr algn="ctr" rtl="0" eaLnBrk="1" fontAlgn="base" hangingPunct="1">
        <a:spcBef>
          <a:spcPct val="0"/>
        </a:spcBef>
        <a:spcAft>
          <a:spcPct val="0"/>
        </a:spcAft>
        <a:defRPr kumimoji="1" sz="4000">
          <a:solidFill>
            <a:schemeClr val="tx2"/>
          </a:solidFill>
          <a:latin typeface="Tahoma" pitchFamily="34" charset="0"/>
          <a:ea typeface="ＭＳ Ｐゴシック" charset="0"/>
          <a:cs typeface="ＭＳ Ｐゴシック" charset="0"/>
        </a:defRPr>
      </a:lvl4pPr>
      <a:lvl5pPr algn="ctr" rtl="0" eaLnBrk="1" fontAlgn="base" hangingPunct="1">
        <a:spcBef>
          <a:spcPct val="0"/>
        </a:spcBef>
        <a:spcAft>
          <a:spcPct val="0"/>
        </a:spcAft>
        <a:defRPr kumimoji="1" sz="4000">
          <a:solidFill>
            <a:schemeClr val="tx2"/>
          </a:solidFill>
          <a:latin typeface="Tahoma" pitchFamily="34" charset="0"/>
          <a:ea typeface="ＭＳ Ｐゴシック" charset="0"/>
          <a:cs typeface="ＭＳ Ｐゴシック" charset="0"/>
        </a:defRPr>
      </a:lvl5pPr>
      <a:lvl6pPr marL="457200" algn="l" rtl="0" eaLnBrk="1" fontAlgn="base" hangingPunct="1">
        <a:spcBef>
          <a:spcPct val="0"/>
        </a:spcBef>
        <a:spcAft>
          <a:spcPct val="0"/>
        </a:spcAft>
        <a:defRPr kumimoji="1" sz="4000">
          <a:solidFill>
            <a:schemeClr val="tx2"/>
          </a:solidFill>
          <a:latin typeface="Tahoma" pitchFamily="34" charset="0"/>
        </a:defRPr>
      </a:lvl6pPr>
      <a:lvl7pPr marL="914400" algn="l" rtl="0" eaLnBrk="1" fontAlgn="base" hangingPunct="1">
        <a:spcBef>
          <a:spcPct val="0"/>
        </a:spcBef>
        <a:spcAft>
          <a:spcPct val="0"/>
        </a:spcAft>
        <a:defRPr kumimoji="1" sz="4000">
          <a:solidFill>
            <a:schemeClr val="tx2"/>
          </a:solidFill>
          <a:latin typeface="Tahoma" pitchFamily="34" charset="0"/>
        </a:defRPr>
      </a:lvl7pPr>
      <a:lvl8pPr marL="1371600" algn="l" rtl="0" eaLnBrk="1" fontAlgn="base" hangingPunct="1">
        <a:spcBef>
          <a:spcPct val="0"/>
        </a:spcBef>
        <a:spcAft>
          <a:spcPct val="0"/>
        </a:spcAft>
        <a:defRPr kumimoji="1" sz="4000">
          <a:solidFill>
            <a:schemeClr val="tx2"/>
          </a:solidFill>
          <a:latin typeface="Tahoma" pitchFamily="34" charset="0"/>
        </a:defRPr>
      </a:lvl8pPr>
      <a:lvl9pPr marL="1828800" algn="l" rtl="0" eaLnBrk="1" fontAlgn="base" hangingPunct="1">
        <a:spcBef>
          <a:spcPct val="0"/>
        </a:spcBef>
        <a:spcAft>
          <a:spcPct val="0"/>
        </a:spcAft>
        <a:defRPr kumimoji="1" sz="4000">
          <a:solidFill>
            <a:schemeClr val="tx2"/>
          </a:solidFill>
          <a:latin typeface="Tahoma" pitchFamily="34" charset="0"/>
        </a:defRPr>
      </a:lvl9pPr>
    </p:titleStyle>
    <p:bodyStyle>
      <a:lvl1pPr marL="342900" indent="-342900" algn="l" rtl="0" eaLnBrk="1" fontAlgn="base" hangingPunct="1">
        <a:spcBef>
          <a:spcPct val="20000"/>
        </a:spcBef>
        <a:spcAft>
          <a:spcPct val="0"/>
        </a:spcAft>
        <a:buClr>
          <a:schemeClr val="tx1"/>
        </a:buClr>
        <a:buFont typeface="Wingdings" charset="2"/>
        <a:buChar char="Ø"/>
        <a:defRPr kumimoji="1" sz="28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Clr>
          <a:srgbClr val="BCAC7C"/>
        </a:buClr>
        <a:buFont typeface="Wingdings" charset="2"/>
        <a:buChar char="u"/>
        <a:defRPr kumimoji="1" sz="2400">
          <a:solidFill>
            <a:schemeClr val="tx2">
              <a:lumMod val="75000"/>
            </a:schemeClr>
          </a:solidFill>
          <a:latin typeface="Arial"/>
          <a:ea typeface="ＭＳ Ｐゴシック" charset="0"/>
          <a:cs typeface="Arial"/>
        </a:defRPr>
      </a:lvl2pPr>
      <a:lvl3pPr marL="1143000" indent="-228600" algn="l" rtl="0" eaLnBrk="1" fontAlgn="base" hangingPunct="1">
        <a:spcBef>
          <a:spcPct val="20000"/>
        </a:spcBef>
        <a:spcAft>
          <a:spcPct val="0"/>
        </a:spcAft>
        <a:buClr>
          <a:srgbClr val="BCAC7C"/>
        </a:buClr>
        <a:buChar char="–"/>
        <a:defRPr kumimoji="1" sz="2000">
          <a:solidFill>
            <a:schemeClr val="tx1">
              <a:lumMod val="95000"/>
              <a:lumOff val="5000"/>
            </a:schemeClr>
          </a:solidFill>
          <a:latin typeface="Arial"/>
          <a:ea typeface="ＭＳ Ｐゴシック" charset="0"/>
          <a:cs typeface="Arial"/>
        </a:defRPr>
      </a:lvl3pPr>
      <a:lvl4pPr marL="1600200" indent="-228600" algn="l" rtl="0" eaLnBrk="1" fontAlgn="base" hangingPunct="1">
        <a:spcBef>
          <a:spcPct val="20000"/>
        </a:spcBef>
        <a:spcAft>
          <a:spcPct val="0"/>
        </a:spcAft>
        <a:buClr>
          <a:srgbClr val="BCAC7C"/>
        </a:buClr>
        <a:buChar char="•"/>
        <a:defRPr kumimoji="1" sz="2000">
          <a:solidFill>
            <a:schemeClr val="tx1">
              <a:lumMod val="95000"/>
              <a:lumOff val="5000"/>
            </a:schemeClr>
          </a:solidFill>
          <a:latin typeface="Arial"/>
          <a:ea typeface="ＭＳ Ｐゴシック" charset="0"/>
          <a:cs typeface="Arial"/>
        </a:defRPr>
      </a:lvl4pPr>
      <a:lvl5pPr marL="2057400" indent="-228600" algn="l" rtl="0" eaLnBrk="1" fontAlgn="base" hangingPunct="1">
        <a:spcBef>
          <a:spcPct val="20000"/>
        </a:spcBef>
        <a:spcAft>
          <a:spcPct val="0"/>
        </a:spcAft>
        <a:buClr>
          <a:srgbClr val="BCAC7C"/>
        </a:buClr>
        <a:buChar char="–"/>
        <a:defRPr kumimoji="1" sz="2000">
          <a:solidFill>
            <a:schemeClr val="tx1">
              <a:lumMod val="95000"/>
              <a:lumOff val="5000"/>
            </a:schemeClr>
          </a:solidFill>
          <a:latin typeface="Arial"/>
          <a:ea typeface="ＭＳ Ｐゴシック" charset="0"/>
          <a:cs typeface="Arial"/>
        </a:defRPr>
      </a:lvl5pPr>
      <a:lvl6pPr marL="2514600" indent="-228600" algn="l" rtl="0" eaLnBrk="1" fontAlgn="base" hangingPunct="1">
        <a:spcBef>
          <a:spcPct val="20000"/>
        </a:spcBef>
        <a:spcAft>
          <a:spcPct val="0"/>
        </a:spcAft>
        <a:buClr>
          <a:schemeClr val="accent2"/>
        </a:buClr>
        <a:buChar char="–"/>
        <a:defRPr kumimoji="1" sz="2000">
          <a:solidFill>
            <a:schemeClr val="accent2"/>
          </a:solidFill>
          <a:latin typeface="+mn-lt"/>
        </a:defRPr>
      </a:lvl6pPr>
      <a:lvl7pPr marL="2971800" indent="-228600" algn="l" rtl="0" eaLnBrk="1" fontAlgn="base" hangingPunct="1">
        <a:spcBef>
          <a:spcPct val="20000"/>
        </a:spcBef>
        <a:spcAft>
          <a:spcPct val="0"/>
        </a:spcAft>
        <a:buClr>
          <a:schemeClr val="accent2"/>
        </a:buClr>
        <a:buChar char="–"/>
        <a:defRPr kumimoji="1" sz="2000">
          <a:solidFill>
            <a:schemeClr val="accent2"/>
          </a:solidFill>
          <a:latin typeface="+mn-lt"/>
        </a:defRPr>
      </a:lvl7pPr>
      <a:lvl8pPr marL="3429000" indent="-228600" algn="l" rtl="0" eaLnBrk="1" fontAlgn="base" hangingPunct="1">
        <a:spcBef>
          <a:spcPct val="20000"/>
        </a:spcBef>
        <a:spcAft>
          <a:spcPct val="0"/>
        </a:spcAft>
        <a:buClr>
          <a:schemeClr val="accent2"/>
        </a:buClr>
        <a:buChar char="–"/>
        <a:defRPr kumimoji="1" sz="2000">
          <a:solidFill>
            <a:schemeClr val="accent2"/>
          </a:solidFill>
          <a:latin typeface="+mn-lt"/>
        </a:defRPr>
      </a:lvl8pPr>
      <a:lvl9pPr marL="3886200" indent="-228600" algn="l" rtl="0" eaLnBrk="1" fontAlgn="base" hangingPunct="1">
        <a:spcBef>
          <a:spcPct val="20000"/>
        </a:spcBef>
        <a:spcAft>
          <a:spcPct val="0"/>
        </a:spcAft>
        <a:buClr>
          <a:schemeClr val="accent2"/>
        </a:buClr>
        <a:buChar char="–"/>
        <a:defRPr kumimoji="1" sz="2000">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11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hyperlink" Target="http://www.zotero.org/styl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tug.org/protex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www.zotero.org/"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s://www.zotero.org/support/preferences/sync#file_syncing"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www.zotero.org/support/quick_start_guide" TargetMode="External"/><Relationship Id="rId2" Type="http://schemas.openxmlformats.org/officeDocument/2006/relationships/hyperlink" Target="http://www.slideshare.net/giustinid/beginners-guide-to-zotero"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www.youtube.com/watch?v=vNfrv9lD_TM" TargetMode="External"/><Relationship Id="rId2" Type="http://schemas.openxmlformats.org/officeDocument/2006/relationships/hyperlink" Target="https://www.youtube.com/watch?v=imSxa5MbXrc" TargetMode="External"/><Relationship Id="rId1" Type="http://schemas.openxmlformats.org/officeDocument/2006/relationships/slideLayout" Target="../slideLayouts/slideLayout2.xml"/><Relationship Id="rId5" Type="http://schemas.openxmlformats.org/officeDocument/2006/relationships/hyperlink" Target="https://www.youtube.com/watch?v=7BIrpXYk7M8" TargetMode="External"/><Relationship Id="rId4" Type="http://schemas.openxmlformats.org/officeDocument/2006/relationships/hyperlink" Target="https://www.youtube.com/watch?v=H8UTehdF92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sharelatex.com/" TargetMode="External"/><Relationship Id="rId2" Type="http://schemas.openxmlformats.org/officeDocument/2006/relationships/hyperlink" Target="https://www.overleaf.com/" TargetMode="External"/><Relationship Id="rId1" Type="http://schemas.openxmlformats.org/officeDocument/2006/relationships/slideLayout" Target="../slideLayouts/slideLayout2.xml"/><Relationship Id="rId5" Type="http://schemas.openxmlformats.org/officeDocument/2006/relationships/hyperlink" Target="http://Mathstools.com" TargetMode="External"/><Relationship Id="rId4" Type="http://schemas.openxmlformats.org/officeDocument/2006/relationships/hyperlink" Target="http://quicklatex.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ctan.org/tex-archive/macros/latex/contrib/algorithm2e/algorithm2e.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tex.stackexchange.com/"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texpoint.necula.org/"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40.png"/><Relationship Id="rId5" Type="http://schemas.openxmlformats.org/officeDocument/2006/relationships/hyperlink" Target="http://bitbucket.org/rivanvx/beamer/wiki/Home" TargetMode="External"/><Relationship Id="rId4" Type="http://schemas.openxmlformats.org/officeDocument/2006/relationships/hyperlink" Target="http://maru.bonyari.jp/texclip/texclip.php"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www.ctan.org/"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tan.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youtube.com/watch?v=SoDv0qhyysQ&amp;list=PL1D4EAB31D3EBC449" TargetMode="External"/><Relationship Id="rId5" Type="http://schemas.openxmlformats.org/officeDocument/2006/relationships/hyperlink" Target="http://ctan.tug.org/tex-archive/info/lshort/english/lshort.pdf" TargetMode="External"/><Relationship Id="rId4" Type="http://schemas.openxmlformats.org/officeDocument/2006/relationships/hyperlink" Target="http://www.tug.or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3" Type="http://schemas.openxmlformats.org/officeDocument/2006/relationships/hyperlink" Target="http://www.tug.or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ww.youtube.com/watch?v=SoDv0qhyysQ&amp;list=PL1D4EAB31D3EBC449" TargetMode="External"/><Relationship Id="rId4" Type="http://schemas.openxmlformats.org/officeDocument/2006/relationships/hyperlink" Target="http://ctan.tug.org/tex-archive/info/lshort/english/lshort.pdf"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zotero.org/"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914400" y="1524000"/>
            <a:ext cx="7623175" cy="17526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5000"/>
              <a:t>CS6000 F18</a:t>
            </a:r>
            <a:br>
              <a:rPr lang="en-US" sz="5000" dirty="0"/>
            </a:br>
            <a:r>
              <a:rPr lang="en-US" sz="5000" dirty="0"/>
              <a:t>Introduction to </a:t>
            </a:r>
            <a:r>
              <a:rPr lang="en-US" sz="5000" dirty="0" err="1"/>
              <a:t>LaTeX</a:t>
            </a:r>
            <a:endParaRPr lang="en-US" sz="5000" dirty="0"/>
          </a:p>
        </p:txBody>
      </p:sp>
      <p:sp>
        <p:nvSpPr>
          <p:cNvPr id="4" name="Footer Placeholder 3"/>
          <p:cNvSpPr>
            <a:spLocks noGrp="1"/>
          </p:cNvSpPr>
          <p:nvPr>
            <p:ph type="ftr" idx="11"/>
          </p:nvPr>
        </p:nvSpPr>
        <p:spPr/>
        <p:txBody>
          <a:bodyPr/>
          <a:lstStyle/>
          <a:p>
            <a:r>
              <a:rPr lang="en-US"/>
              <a:t>CS 173 Fall 2009</a:t>
            </a:r>
          </a:p>
        </p:txBody>
      </p:sp>
      <p:sp>
        <p:nvSpPr>
          <p:cNvPr id="5" name="Slide Number Placeholder 4"/>
          <p:cNvSpPr>
            <a:spLocks noGrp="1"/>
          </p:cNvSpPr>
          <p:nvPr>
            <p:ph type="sldNum" idx="12"/>
          </p:nvPr>
        </p:nvSpPr>
        <p:spPr/>
        <p:txBody>
          <a:bodyPr/>
          <a:lstStyle/>
          <a:p>
            <a:fld id="{7E1BC401-F655-4049-97CC-5F7C4439903B}" type="slidenum">
              <a:rPr lang="en-US"/>
              <a:pPr/>
              <a:t>1</a:t>
            </a:fld>
            <a:endParaRPr lang="en-US"/>
          </a:p>
        </p:txBody>
      </p:sp>
      <p:sp>
        <p:nvSpPr>
          <p:cNvPr id="4098" name="Rectangle 2"/>
          <p:cNvSpPr>
            <a:spLocks noGrp="1" noChangeArrowheads="1"/>
          </p:cNvSpPr>
          <p:nvPr>
            <p:ph type="subTitle" idx="4294967295"/>
          </p:nvPr>
        </p:nvSpPr>
        <p:spPr bwMode="auto">
          <a:xfrm>
            <a:off x="762000" y="4337844"/>
            <a:ext cx="7239000" cy="21336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000" tIns="46800" rIns="90000" bIns="46800"/>
          <a:lstStyle/>
          <a:p>
            <a:pPr marL="0" indent="0">
              <a:lnSpc>
                <a:spcPct val="90000"/>
              </a:lnSpc>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000" dirty="0"/>
          </a:p>
          <a:p>
            <a:pPr marL="0" indent="0">
              <a:lnSpc>
                <a:spcPct val="90000"/>
              </a:lnSpc>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dirty="0"/>
              <a:t>Some content taken from </a:t>
            </a:r>
            <a:r>
              <a:rPr lang="en-US" sz="2000" dirty="0" err="1"/>
              <a:t>Oetiker</a:t>
            </a:r>
            <a:r>
              <a:rPr lang="en-US" sz="2000" dirty="0"/>
              <a:t> et al. “The Not So Short Introduction to </a:t>
            </a:r>
            <a:r>
              <a:rPr lang="en-US" sz="2000" dirty="0" err="1"/>
              <a:t>LaTeX</a:t>
            </a:r>
            <a:r>
              <a:rPr lang="en-US" sz="2000" dirty="0"/>
              <a:t> 2e”</a:t>
            </a:r>
          </a:p>
          <a:p>
            <a:pPr marL="0" indent="0">
              <a:lnSpc>
                <a:spcPct val="90000"/>
              </a:lnSpc>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0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200" y="277813"/>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LaTeX as in “latex” or…?</a:t>
            </a:r>
          </a:p>
        </p:txBody>
      </p:sp>
      <p:sp>
        <p:nvSpPr>
          <p:cNvPr id="7170" name="Rectangle 2"/>
          <p:cNvSpPr>
            <a:spLocks noGrp="1" noChangeArrowheads="1"/>
          </p:cNvSpPr>
          <p:nvPr>
            <p:ph idx="1"/>
          </p:nvPr>
        </p:nvSpPr>
        <p:spPr>
          <a:xfrm>
            <a:off x="457200" y="1600200"/>
            <a:ext cx="8229600" cy="4530725"/>
          </a:xfrm>
          <a:ln/>
        </p:spPr>
        <p:txBody>
          <a:bodyPr/>
          <a:lstStyle/>
          <a:p>
            <a:pPr marL="341313" indent="-341313">
              <a:lnSpc>
                <a:spcPct val="90000"/>
              </a:lnSpc>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Some say LAY-teck</a:t>
            </a:r>
          </a:p>
          <a:p>
            <a:pPr marL="341313" indent="-341313">
              <a:lnSpc>
                <a:spcPct val="90000"/>
              </a:lnSpc>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Some say LAH-teck</a:t>
            </a:r>
          </a:p>
          <a:p>
            <a:pPr marL="341313" indent="-341313">
              <a:lnSpc>
                <a:spcPct val="90000"/>
              </a:lnSpc>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Some say LAY-tech (as in “Bach”)</a:t>
            </a:r>
          </a:p>
          <a:p>
            <a:pPr marL="341313" indent="-341313">
              <a:lnSpc>
                <a:spcPct val="90000"/>
              </a:lnSpc>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Some say LAY-tex</a:t>
            </a:r>
          </a:p>
          <a:p>
            <a:pPr marL="341313" indent="-341313">
              <a:lnSpc>
                <a:spcPct val="90000"/>
              </a:lnSpc>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		…</a:t>
            </a:r>
          </a:p>
          <a:p>
            <a:pPr marL="341313" indent="-341313">
              <a:lnSpc>
                <a:spcPct val="90000"/>
              </a:lnSpc>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According to Wikipedia: Knuth says /tex/ (as in Bach)</a:t>
            </a:r>
          </a:p>
          <a:p>
            <a:pPr marL="341313" indent="-341313">
              <a:lnSpc>
                <a:spcPct val="90000"/>
              </a:lnSpc>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p>
          <a:p>
            <a:pPr marL="341313" indent="-341313">
              <a:lnSpc>
                <a:spcPct val="90000"/>
              </a:lnSpc>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Lamport says “whatever…”</a:t>
            </a:r>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7F013620-E489-C947-8FCC-28FED0FCD9CD}" type="slidenum">
              <a:rPr lang="en-US"/>
              <a:pPr/>
              <a:t>10</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7170">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71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56AC4C-4C29-0C42-A907-863F7EE6100D}"/>
              </a:ext>
            </a:extLst>
          </p:cNvPr>
          <p:cNvPicPr>
            <a:picLocks noChangeAspect="1"/>
          </p:cNvPicPr>
          <p:nvPr/>
        </p:nvPicPr>
        <p:blipFill>
          <a:blip r:embed="rId2"/>
          <a:stretch>
            <a:fillRect/>
          </a:stretch>
        </p:blipFill>
        <p:spPr>
          <a:xfrm>
            <a:off x="341369" y="0"/>
            <a:ext cx="8461261" cy="6858000"/>
          </a:xfrm>
          <a:prstGeom prst="rect">
            <a:avLst/>
          </a:prstGeom>
        </p:spPr>
      </p:pic>
      <p:sp>
        <p:nvSpPr>
          <p:cNvPr id="18435" name="Tekstvak 2">
            <a:extLst>
              <a:ext uri="{FF2B5EF4-FFF2-40B4-BE49-F238E27FC236}">
                <a16:creationId xmlns:a16="http://schemas.microsoft.com/office/drawing/2014/main" id="{576C0F7A-8641-E241-AD4B-A804308565BF}"/>
              </a:ext>
            </a:extLst>
          </p:cNvPr>
          <p:cNvSpPr txBox="1">
            <a:spLocks noChangeArrowheads="1"/>
          </p:cNvSpPr>
          <p:nvPr/>
        </p:nvSpPr>
        <p:spPr bwMode="auto">
          <a:xfrm>
            <a:off x="1331913" y="4652963"/>
            <a:ext cx="6192837" cy="646331"/>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dirty="0" err="1"/>
              <a:t>Note</a:t>
            </a:r>
            <a:r>
              <a:rPr lang="nl-NL" altLang="en-US" sz="1800" dirty="0"/>
              <a:t> </a:t>
            </a:r>
            <a:r>
              <a:rPr lang="nl-NL" altLang="en-US" sz="1800" dirty="0" err="1"/>
              <a:t>that</a:t>
            </a:r>
            <a:r>
              <a:rPr lang="nl-NL" altLang="en-US" sz="1800" dirty="0"/>
              <a:t> </a:t>
            </a:r>
            <a:r>
              <a:rPr lang="nl-NL" altLang="en-US" sz="1800" dirty="0" err="1"/>
              <a:t>there</a:t>
            </a:r>
            <a:r>
              <a:rPr lang="nl-NL" altLang="en-US" sz="1800" dirty="0"/>
              <a:t> are Download options: </a:t>
            </a:r>
            <a:r>
              <a:rPr lang="nl-NL" altLang="en-US" sz="1800" dirty="0" err="1">
                <a:solidFill>
                  <a:srgbClr val="CC0066"/>
                </a:solidFill>
              </a:rPr>
              <a:t>Zotero</a:t>
            </a:r>
            <a:r>
              <a:rPr lang="nl-NL" altLang="en-US" sz="1800" dirty="0">
                <a:solidFill>
                  <a:srgbClr val="CC0066"/>
                </a:solidFill>
              </a:rPr>
              <a:t>/Firefox </a:t>
            </a:r>
            <a:r>
              <a:rPr lang="nl-NL" altLang="en-US" sz="1800" dirty="0" err="1"/>
              <a:t>and</a:t>
            </a:r>
            <a:r>
              <a:rPr lang="nl-NL" altLang="en-US" sz="1800" dirty="0"/>
              <a:t> </a:t>
            </a:r>
            <a:r>
              <a:rPr lang="nl-NL" altLang="en-US" sz="1800" dirty="0" err="1">
                <a:solidFill>
                  <a:srgbClr val="CC0066"/>
                </a:solidFill>
              </a:rPr>
              <a:t>Zotero</a:t>
            </a:r>
            <a:r>
              <a:rPr lang="nl-NL" altLang="en-US" sz="1800" dirty="0">
                <a:solidFill>
                  <a:srgbClr val="CC0066"/>
                </a:solidFill>
              </a:rPr>
              <a:t> Standalone </a:t>
            </a:r>
            <a:r>
              <a:rPr lang="nl-NL" altLang="en-US" sz="1800" dirty="0" err="1"/>
              <a:t>version</a:t>
            </a:r>
            <a:r>
              <a:rPr lang="nl-NL" altLang="en-US" sz="1800" dirty="0"/>
              <a:t> </a:t>
            </a:r>
            <a:r>
              <a:rPr lang="nl-NL" altLang="en-US" sz="1800" dirty="0" err="1"/>
              <a:t>for</a:t>
            </a:r>
            <a:r>
              <a:rPr lang="nl-NL" altLang="en-US" sz="1800" dirty="0">
                <a:solidFill>
                  <a:srgbClr val="CC0066"/>
                </a:solidFill>
              </a:rPr>
              <a:t> Firefox, Chrome </a:t>
            </a:r>
            <a:r>
              <a:rPr lang="nl-NL" altLang="en-US" sz="1800" dirty="0" err="1"/>
              <a:t>and</a:t>
            </a:r>
            <a:r>
              <a:rPr lang="nl-NL" altLang="en-US" sz="1800" dirty="0">
                <a:solidFill>
                  <a:srgbClr val="CC0066"/>
                </a:solidFill>
              </a:rPr>
              <a:t> Safari</a:t>
            </a:r>
            <a:r>
              <a:rPr lang="nl-NL" altLang="en-US" sz="1800" dirty="0"/>
              <a:t>.</a:t>
            </a:r>
          </a:p>
        </p:txBody>
      </p:sp>
    </p:spTree>
    <p:extLst>
      <p:ext uri="{BB962C8B-B14F-4D97-AF65-F5344CB8AC3E}">
        <p14:creationId xmlns:p14="http://schemas.microsoft.com/office/powerpoint/2010/main" val="18526352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a:extLst>
              <a:ext uri="{FF2B5EF4-FFF2-40B4-BE49-F238E27FC236}">
                <a16:creationId xmlns:a16="http://schemas.microsoft.com/office/drawing/2014/main" id="{6847D57D-508A-7D4C-8AC9-11C5935643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 y="0"/>
            <a:ext cx="9150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7">
            <a:extLst>
              <a:ext uri="{FF2B5EF4-FFF2-40B4-BE49-F238E27FC236}">
                <a16:creationId xmlns:a16="http://schemas.microsoft.com/office/drawing/2014/main" id="{730B39C3-DCD6-4B4D-979E-7EACFE014C67}"/>
              </a:ext>
            </a:extLst>
          </p:cNvPr>
          <p:cNvSpPr>
            <a:spLocks noChangeArrowheads="1"/>
          </p:cNvSpPr>
          <p:nvPr/>
        </p:nvSpPr>
        <p:spPr bwMode="auto">
          <a:xfrm>
            <a:off x="2843213" y="6308725"/>
            <a:ext cx="720725" cy="54927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72708" name="Tekstvak 4">
            <a:extLst>
              <a:ext uri="{FF2B5EF4-FFF2-40B4-BE49-F238E27FC236}">
                <a16:creationId xmlns:a16="http://schemas.microsoft.com/office/drawing/2014/main" id="{5C5F6D5E-3B19-9847-BF62-957534D04006}"/>
              </a:ext>
            </a:extLst>
          </p:cNvPr>
          <p:cNvSpPr txBox="1">
            <a:spLocks noChangeArrowheads="1"/>
          </p:cNvSpPr>
          <p:nvPr/>
        </p:nvSpPr>
        <p:spPr bwMode="auto">
          <a:xfrm>
            <a:off x="4759325" y="1735138"/>
            <a:ext cx="3270250" cy="1201737"/>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a:t>Open the </a:t>
            </a:r>
            <a:r>
              <a:rPr lang="nl-NL" altLang="en-US" sz="1800">
                <a:solidFill>
                  <a:srgbClr val="CC0066"/>
                </a:solidFill>
              </a:rPr>
              <a:t>Standalone version </a:t>
            </a:r>
            <a:r>
              <a:rPr lang="nl-NL" altLang="en-US" sz="1800"/>
              <a:t>by clicking on the</a:t>
            </a:r>
            <a:r>
              <a:rPr lang="nl-NL" altLang="en-US" sz="1800">
                <a:solidFill>
                  <a:srgbClr val="CC0066"/>
                </a:solidFill>
              </a:rPr>
              <a:t> icon </a:t>
            </a:r>
            <a:r>
              <a:rPr lang="nl-NL" altLang="en-US" sz="1800"/>
              <a:t>that, for this computer, is listed on the bottom taskbar.</a:t>
            </a:r>
          </a:p>
        </p:txBody>
      </p:sp>
      <p:sp>
        <p:nvSpPr>
          <p:cNvPr id="72709" name="Line 8">
            <a:extLst>
              <a:ext uri="{FF2B5EF4-FFF2-40B4-BE49-F238E27FC236}">
                <a16:creationId xmlns:a16="http://schemas.microsoft.com/office/drawing/2014/main" id="{0E6542B6-2A5A-D342-95D9-3919DD73DF3E}"/>
              </a:ext>
            </a:extLst>
          </p:cNvPr>
          <p:cNvSpPr>
            <a:spLocks noChangeShapeType="1"/>
          </p:cNvSpPr>
          <p:nvPr/>
        </p:nvSpPr>
        <p:spPr bwMode="auto">
          <a:xfrm flipH="1">
            <a:off x="3276600" y="2276475"/>
            <a:ext cx="3743325" cy="403225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1714208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59E8F9-965D-E449-BC71-4042037769C6}"/>
              </a:ext>
            </a:extLst>
          </p:cNvPr>
          <p:cNvPicPr>
            <a:picLocks noChangeAspect="1"/>
          </p:cNvPicPr>
          <p:nvPr/>
        </p:nvPicPr>
        <p:blipFill>
          <a:blip r:embed="rId2"/>
          <a:stretch>
            <a:fillRect/>
          </a:stretch>
        </p:blipFill>
        <p:spPr>
          <a:xfrm>
            <a:off x="0" y="721558"/>
            <a:ext cx="9144000" cy="5414883"/>
          </a:xfrm>
          <a:prstGeom prst="rect">
            <a:avLst/>
          </a:prstGeom>
        </p:spPr>
      </p:pic>
      <p:sp>
        <p:nvSpPr>
          <p:cNvPr id="21507" name="Tekstvak 2">
            <a:extLst>
              <a:ext uri="{FF2B5EF4-FFF2-40B4-BE49-F238E27FC236}">
                <a16:creationId xmlns:a16="http://schemas.microsoft.com/office/drawing/2014/main" id="{73AFE2DE-5ED8-AC4A-AB5C-56E682647039}"/>
              </a:ext>
            </a:extLst>
          </p:cNvPr>
          <p:cNvSpPr txBox="1">
            <a:spLocks noChangeArrowheads="1"/>
          </p:cNvSpPr>
          <p:nvPr/>
        </p:nvSpPr>
        <p:spPr bwMode="auto">
          <a:xfrm>
            <a:off x="3203575" y="3933825"/>
            <a:ext cx="3600450" cy="1477328"/>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dirty="0" err="1">
                <a:solidFill>
                  <a:srgbClr val="CC0066"/>
                </a:solidFill>
              </a:rPr>
              <a:t>Zotero</a:t>
            </a:r>
            <a:r>
              <a:rPr lang="nl-NL" altLang="en-US" sz="1800" dirty="0">
                <a:solidFill>
                  <a:srgbClr val="CC0066"/>
                </a:solidFill>
              </a:rPr>
              <a:t> </a:t>
            </a:r>
            <a:r>
              <a:rPr lang="nl-NL" altLang="en-US" sz="1800" dirty="0"/>
              <a:t>has been </a:t>
            </a:r>
            <a:r>
              <a:rPr lang="nl-NL" altLang="en-US" sz="1800" dirty="0" err="1"/>
              <a:t>loaded</a:t>
            </a:r>
            <a:r>
              <a:rPr lang="nl-NL" altLang="en-US" sz="1800" dirty="0"/>
              <a:t> </a:t>
            </a:r>
            <a:r>
              <a:rPr lang="nl-NL" altLang="en-US" sz="1800" dirty="0" err="1"/>
              <a:t>and</a:t>
            </a:r>
            <a:r>
              <a:rPr lang="nl-NL" altLang="en-US" sz="1800" dirty="0"/>
              <a:t> is </a:t>
            </a:r>
            <a:r>
              <a:rPr lang="nl-NL" altLang="en-US" sz="1800" dirty="0" err="1"/>
              <a:t>accessible</a:t>
            </a:r>
            <a:r>
              <a:rPr lang="nl-NL" altLang="en-US" sz="1800" dirty="0"/>
              <a:t> </a:t>
            </a:r>
            <a:r>
              <a:rPr lang="nl-NL" altLang="en-US" sz="1800" dirty="0" err="1"/>
              <a:t>by</a:t>
            </a:r>
            <a:r>
              <a:rPr lang="nl-NL" altLang="en-US" sz="1800" dirty="0"/>
              <a:t> </a:t>
            </a:r>
            <a:r>
              <a:rPr lang="nl-NL" altLang="en-US" sz="1800" dirty="0" err="1"/>
              <a:t>clicking</a:t>
            </a:r>
            <a:r>
              <a:rPr lang="nl-NL" altLang="en-US" sz="1800" dirty="0"/>
              <a:t> on </a:t>
            </a:r>
            <a:r>
              <a:rPr lang="nl-NL" altLang="en-US" sz="1800" dirty="0" err="1"/>
              <a:t>the</a:t>
            </a:r>
            <a:r>
              <a:rPr lang="nl-NL" altLang="en-US" sz="1800" dirty="0"/>
              <a:t> folder in </a:t>
            </a:r>
            <a:r>
              <a:rPr lang="nl-NL" altLang="en-US" sz="1800" dirty="0" err="1"/>
              <a:t>chrome</a:t>
            </a:r>
            <a:r>
              <a:rPr lang="nl-NL" altLang="en-US" sz="1800" dirty="0"/>
              <a:t> toolbar. </a:t>
            </a:r>
          </a:p>
          <a:p>
            <a:pPr eaLnBrk="1" hangingPunct="1">
              <a:spcBef>
                <a:spcPct val="0"/>
              </a:spcBef>
              <a:buFontTx/>
              <a:buNone/>
            </a:pPr>
            <a:endParaRPr lang="nl-NL" altLang="en-US" sz="1800" dirty="0"/>
          </a:p>
          <a:p>
            <a:pPr eaLnBrk="1" hangingPunct="1">
              <a:spcBef>
                <a:spcPct val="0"/>
              </a:spcBef>
              <a:buFontTx/>
              <a:buNone/>
            </a:pPr>
            <a:r>
              <a:rPr lang="nl-NL" altLang="en-US" sz="1800" dirty="0" err="1"/>
              <a:t>Registering</a:t>
            </a:r>
            <a:r>
              <a:rPr lang="nl-NL" altLang="en-US" sz="1800" dirty="0"/>
              <a:t> </a:t>
            </a:r>
            <a:r>
              <a:rPr lang="nl-NL" altLang="en-US" sz="1800" dirty="0" err="1"/>
              <a:t>for</a:t>
            </a:r>
            <a:r>
              <a:rPr lang="nl-NL" altLang="en-US" sz="1800" dirty="0"/>
              <a:t> </a:t>
            </a:r>
            <a:r>
              <a:rPr lang="nl-NL" altLang="en-US" sz="1800" dirty="0" err="1"/>
              <a:t>Zotero</a:t>
            </a:r>
            <a:r>
              <a:rPr lang="nl-NL" altLang="en-US" sz="1800" dirty="0"/>
              <a:t> is </a:t>
            </a:r>
            <a:r>
              <a:rPr lang="nl-NL" altLang="en-US" sz="1800" dirty="0" err="1"/>
              <a:t>optional</a:t>
            </a:r>
            <a:r>
              <a:rPr lang="nl-NL" altLang="en-US" sz="1800" dirty="0"/>
              <a:t>.</a:t>
            </a:r>
          </a:p>
        </p:txBody>
      </p:sp>
      <p:sp>
        <p:nvSpPr>
          <p:cNvPr id="4" name="Rechthoek 3">
            <a:extLst>
              <a:ext uri="{FF2B5EF4-FFF2-40B4-BE49-F238E27FC236}">
                <a16:creationId xmlns:a16="http://schemas.microsoft.com/office/drawing/2014/main" id="{55CDF80D-0A4C-DC4F-BC75-0DF6C430D237}"/>
              </a:ext>
            </a:extLst>
          </p:cNvPr>
          <p:cNvSpPr/>
          <p:nvPr/>
        </p:nvSpPr>
        <p:spPr>
          <a:xfrm>
            <a:off x="6588124" y="1066800"/>
            <a:ext cx="39528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cxnSp>
        <p:nvCxnSpPr>
          <p:cNvPr id="5" name="Rechte verbindingslijn met pijl 5">
            <a:extLst>
              <a:ext uri="{FF2B5EF4-FFF2-40B4-BE49-F238E27FC236}">
                <a16:creationId xmlns:a16="http://schemas.microsoft.com/office/drawing/2014/main" id="{8FDD6491-D6C6-AA4A-B81D-E8B90334C292}"/>
              </a:ext>
            </a:extLst>
          </p:cNvPr>
          <p:cNvCxnSpPr>
            <a:cxnSpLocks/>
          </p:cNvCxnSpPr>
          <p:nvPr/>
        </p:nvCxnSpPr>
        <p:spPr>
          <a:xfrm flipV="1">
            <a:off x="6372225" y="1435100"/>
            <a:ext cx="431799" cy="278606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6320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a:extLst>
              <a:ext uri="{FF2B5EF4-FFF2-40B4-BE49-F238E27FC236}">
                <a16:creationId xmlns:a16="http://schemas.microsoft.com/office/drawing/2014/main" id="{851DDE60-F478-6146-92EE-36A65B725F21}"/>
              </a:ext>
            </a:extLst>
          </p:cNvPr>
          <p:cNvSpPr>
            <a:spLocks noGrp="1"/>
          </p:cNvSpPr>
          <p:nvPr>
            <p:ph type="title"/>
          </p:nvPr>
        </p:nvSpPr>
        <p:spPr/>
        <p:txBody>
          <a:bodyPr/>
          <a:lstStyle/>
          <a:p>
            <a:r>
              <a:rPr lang="nl-NL" altLang="en-US"/>
              <a:t>Adding citations to Zotero</a:t>
            </a:r>
          </a:p>
        </p:txBody>
      </p:sp>
      <p:sp>
        <p:nvSpPr>
          <p:cNvPr id="29699" name="Tijdelijke aanduiding voor inhoud 2">
            <a:extLst>
              <a:ext uri="{FF2B5EF4-FFF2-40B4-BE49-F238E27FC236}">
                <a16:creationId xmlns:a16="http://schemas.microsoft.com/office/drawing/2014/main" id="{1B1C16D3-AF72-0E49-B471-BE56BBE18904}"/>
              </a:ext>
            </a:extLst>
          </p:cNvPr>
          <p:cNvSpPr>
            <a:spLocks noGrp="1"/>
          </p:cNvSpPr>
          <p:nvPr>
            <p:ph idx="1"/>
          </p:nvPr>
        </p:nvSpPr>
        <p:spPr/>
        <p:txBody>
          <a:bodyPr/>
          <a:lstStyle/>
          <a:p>
            <a:r>
              <a:rPr lang="nl-NL" altLang="en-US" sz="2800"/>
              <a:t>You can add citations to your library </a:t>
            </a:r>
            <a:br>
              <a:rPr lang="nl-NL" altLang="en-US" sz="2800"/>
            </a:br>
            <a:r>
              <a:rPr lang="nl-NL" altLang="en-US" sz="2800"/>
              <a:t>in several ways:</a:t>
            </a:r>
            <a:br>
              <a:rPr lang="nl-NL" altLang="en-US" sz="2800"/>
            </a:br>
            <a:endParaRPr lang="nl-NL" altLang="en-US" sz="2800"/>
          </a:p>
          <a:p>
            <a:pPr marL="971550" lvl="1" indent="-514350"/>
            <a:r>
              <a:rPr lang="nl-NL" altLang="en-US"/>
              <a:t>Manually enter citation information</a:t>
            </a:r>
          </a:p>
          <a:p>
            <a:pPr marL="971550" lvl="1" indent="-514350"/>
            <a:r>
              <a:rPr lang="nl-NL" altLang="en-US"/>
              <a:t>Import citation information for a single item</a:t>
            </a:r>
          </a:p>
          <a:p>
            <a:pPr marL="971550" lvl="1" indent="-514350"/>
            <a:r>
              <a:rPr lang="nl-NL" altLang="en-US"/>
              <a:t>Import citation information for multiple items</a:t>
            </a:r>
          </a:p>
          <a:p>
            <a:pPr marL="971550" lvl="1" indent="-514350"/>
            <a:r>
              <a:rPr lang="nl-NL" altLang="en-US"/>
              <a:t>Automatically cite web pages</a:t>
            </a:r>
          </a:p>
          <a:p>
            <a:pPr marL="971550" lvl="1" indent="-514350"/>
            <a:r>
              <a:rPr lang="nl-NL" altLang="en-US"/>
              <a:t>Add an item by identifier (ISBN, DOI or PMID)</a:t>
            </a:r>
          </a:p>
          <a:p>
            <a:pPr marL="971550" lvl="1" indent="-514350"/>
            <a:endParaRPr lang="nl-NL" altLang="en-US"/>
          </a:p>
        </p:txBody>
      </p:sp>
    </p:spTree>
    <p:extLst>
      <p:ext uri="{BB962C8B-B14F-4D97-AF65-F5344CB8AC3E}">
        <p14:creationId xmlns:p14="http://schemas.microsoft.com/office/powerpoint/2010/main" val="30269533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2416F-9518-2347-B549-945F7BC73F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B29890-6F36-414E-A6B1-087DF6D311F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8A0539-754B-6B41-9BCA-7ED2CE9FC104}"/>
              </a:ext>
            </a:extLst>
          </p:cNvPr>
          <p:cNvPicPr>
            <a:picLocks noChangeAspect="1"/>
          </p:cNvPicPr>
          <p:nvPr/>
        </p:nvPicPr>
        <p:blipFill>
          <a:blip r:embed="rId2"/>
          <a:stretch>
            <a:fillRect/>
          </a:stretch>
        </p:blipFill>
        <p:spPr>
          <a:xfrm>
            <a:off x="0" y="152401"/>
            <a:ext cx="5067300" cy="3886200"/>
          </a:xfrm>
          <a:prstGeom prst="rect">
            <a:avLst/>
          </a:prstGeom>
        </p:spPr>
      </p:pic>
      <p:pic>
        <p:nvPicPr>
          <p:cNvPr id="5" name="Picture 4">
            <a:extLst>
              <a:ext uri="{FF2B5EF4-FFF2-40B4-BE49-F238E27FC236}">
                <a16:creationId xmlns:a16="http://schemas.microsoft.com/office/drawing/2014/main" id="{08363564-4F7C-2A49-9DE0-E40109E5B455}"/>
              </a:ext>
            </a:extLst>
          </p:cNvPr>
          <p:cNvPicPr>
            <a:picLocks noChangeAspect="1"/>
          </p:cNvPicPr>
          <p:nvPr/>
        </p:nvPicPr>
        <p:blipFill>
          <a:blip r:embed="rId3"/>
          <a:stretch>
            <a:fillRect/>
          </a:stretch>
        </p:blipFill>
        <p:spPr>
          <a:xfrm>
            <a:off x="4758301" y="-29817"/>
            <a:ext cx="4462784" cy="6858000"/>
          </a:xfrm>
          <a:prstGeom prst="rect">
            <a:avLst/>
          </a:prstGeom>
        </p:spPr>
      </p:pic>
    </p:spTree>
    <p:extLst>
      <p:ext uri="{BB962C8B-B14F-4D97-AF65-F5344CB8AC3E}">
        <p14:creationId xmlns:p14="http://schemas.microsoft.com/office/powerpoint/2010/main" val="358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a:extLst>
              <a:ext uri="{FF2B5EF4-FFF2-40B4-BE49-F238E27FC236}">
                <a16:creationId xmlns:a16="http://schemas.microsoft.com/office/drawing/2014/main" id="{1AF3B574-3CAB-B24D-8205-9839660C73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kstvak 2">
            <a:extLst>
              <a:ext uri="{FF2B5EF4-FFF2-40B4-BE49-F238E27FC236}">
                <a16:creationId xmlns:a16="http://schemas.microsoft.com/office/drawing/2014/main" id="{7DD37234-C2BE-2147-86EE-F28372AB6277}"/>
              </a:ext>
            </a:extLst>
          </p:cNvPr>
          <p:cNvSpPr txBox="1">
            <a:spLocks noChangeArrowheads="1"/>
          </p:cNvSpPr>
          <p:nvPr/>
        </p:nvSpPr>
        <p:spPr bwMode="auto">
          <a:xfrm>
            <a:off x="396875" y="1290638"/>
            <a:ext cx="5903913" cy="3693319"/>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dirty="0" err="1"/>
              <a:t>Zotero</a:t>
            </a:r>
            <a:r>
              <a:rPr lang="nl-NL" altLang="en-US" sz="1800" dirty="0"/>
              <a:t> is compatible </a:t>
            </a:r>
            <a:r>
              <a:rPr lang="nl-NL" altLang="en-US" sz="1800" dirty="0" err="1"/>
              <a:t>with</a:t>
            </a:r>
            <a:r>
              <a:rPr lang="nl-NL" altLang="en-US" sz="1800" dirty="0"/>
              <a:t> </a:t>
            </a:r>
            <a:r>
              <a:rPr lang="nl-NL" altLang="en-US" sz="1800" dirty="0" err="1"/>
              <a:t>many</a:t>
            </a:r>
            <a:r>
              <a:rPr lang="nl-NL" altLang="en-US" sz="1800" dirty="0"/>
              <a:t> databases, </a:t>
            </a:r>
            <a:r>
              <a:rPr lang="nl-NL" altLang="en-US" sz="1800" dirty="0" err="1"/>
              <a:t>including</a:t>
            </a:r>
            <a:r>
              <a:rPr lang="nl-NL" altLang="en-US" sz="1800" dirty="0"/>
              <a:t> Google </a:t>
            </a:r>
            <a:r>
              <a:rPr lang="nl-NL" altLang="en-US" sz="1800" dirty="0" err="1"/>
              <a:t>Scholar</a:t>
            </a:r>
            <a:r>
              <a:rPr lang="nl-NL" altLang="en-US" sz="1800" dirty="0"/>
              <a:t>, </a:t>
            </a:r>
            <a:r>
              <a:rPr lang="nl-NL" altLang="en-US" sz="1800" dirty="0" err="1"/>
              <a:t>PubMed</a:t>
            </a:r>
            <a:r>
              <a:rPr lang="nl-NL" altLang="en-US" sz="1800" dirty="0"/>
              <a:t>.  </a:t>
            </a:r>
          </a:p>
          <a:p>
            <a:pPr eaLnBrk="1" hangingPunct="1">
              <a:spcBef>
                <a:spcPct val="0"/>
              </a:spcBef>
              <a:buFontTx/>
              <a:buNone/>
            </a:pPr>
            <a:endParaRPr lang="nl-NL" altLang="en-US" sz="1800" dirty="0"/>
          </a:p>
          <a:p>
            <a:pPr eaLnBrk="1" hangingPunct="1">
              <a:spcBef>
                <a:spcPct val="0"/>
              </a:spcBef>
              <a:buFontTx/>
              <a:buNone/>
            </a:pPr>
            <a:r>
              <a:rPr lang="nl-NL" altLang="en-US" sz="1800" dirty="0" err="1"/>
              <a:t>If</a:t>
            </a:r>
            <a:r>
              <a:rPr lang="nl-NL" altLang="en-US" sz="1800" dirty="0"/>
              <a:t> </a:t>
            </a:r>
            <a:r>
              <a:rPr lang="nl-NL" altLang="en-US" sz="1800" dirty="0" err="1"/>
              <a:t>you</a:t>
            </a:r>
            <a:r>
              <a:rPr lang="nl-NL" altLang="en-US" sz="1800" dirty="0"/>
              <a:t> are </a:t>
            </a:r>
            <a:r>
              <a:rPr lang="nl-NL" altLang="en-US" sz="1800" dirty="0" err="1"/>
              <a:t>looking</a:t>
            </a:r>
            <a:r>
              <a:rPr lang="nl-NL" altLang="en-US" sz="1800" dirty="0"/>
              <a:t> at </a:t>
            </a:r>
            <a:r>
              <a:rPr lang="nl-NL" altLang="en-US" sz="1800" dirty="0" err="1"/>
              <a:t>PubMed</a:t>
            </a:r>
            <a:r>
              <a:rPr lang="nl-NL" altLang="en-US" sz="1800" dirty="0"/>
              <a:t> search </a:t>
            </a:r>
            <a:r>
              <a:rPr lang="nl-NL" altLang="en-US" sz="1800" dirty="0" err="1"/>
              <a:t>results</a:t>
            </a:r>
            <a:r>
              <a:rPr lang="nl-NL" altLang="en-US" sz="1800" dirty="0"/>
              <a:t>, a </a:t>
            </a:r>
            <a:r>
              <a:rPr lang="nl-NL" altLang="en-US" sz="1800" dirty="0" err="1">
                <a:solidFill>
                  <a:srgbClr val="CC0066"/>
                </a:solidFill>
              </a:rPr>
              <a:t>Send</a:t>
            </a:r>
            <a:r>
              <a:rPr lang="nl-NL" altLang="en-US" sz="1800" dirty="0">
                <a:solidFill>
                  <a:srgbClr val="CC0066"/>
                </a:solidFill>
              </a:rPr>
              <a:t> </a:t>
            </a:r>
            <a:r>
              <a:rPr lang="nl-NL" altLang="en-US" sz="1800" dirty="0" err="1">
                <a:solidFill>
                  <a:srgbClr val="CC0066"/>
                </a:solidFill>
              </a:rPr>
              <a:t>to</a:t>
            </a:r>
            <a:r>
              <a:rPr lang="nl-NL" altLang="en-US" sz="1800" dirty="0">
                <a:solidFill>
                  <a:srgbClr val="CC0066"/>
                </a:solidFill>
              </a:rPr>
              <a:t> </a:t>
            </a:r>
            <a:r>
              <a:rPr lang="nl-NL" altLang="en-US" sz="1800" dirty="0"/>
              <a:t>drop down menu </a:t>
            </a:r>
            <a:r>
              <a:rPr lang="nl-NL" altLang="en-US" sz="1800" dirty="0" err="1"/>
              <a:t>with</a:t>
            </a:r>
            <a:r>
              <a:rPr lang="nl-NL" altLang="en-US" sz="1800" dirty="0"/>
              <a:t> a </a:t>
            </a:r>
            <a:r>
              <a:rPr lang="nl-NL" altLang="en-US" sz="1800" dirty="0" err="1">
                <a:solidFill>
                  <a:srgbClr val="CC0066"/>
                </a:solidFill>
              </a:rPr>
              <a:t>Send</a:t>
            </a:r>
            <a:r>
              <a:rPr lang="nl-NL" altLang="en-US" sz="1800" dirty="0">
                <a:solidFill>
                  <a:srgbClr val="CC0066"/>
                </a:solidFill>
              </a:rPr>
              <a:t> </a:t>
            </a:r>
            <a:r>
              <a:rPr lang="nl-NL" altLang="en-US" sz="1800" dirty="0" err="1">
                <a:solidFill>
                  <a:srgbClr val="CC0066"/>
                </a:solidFill>
              </a:rPr>
              <a:t>to</a:t>
            </a:r>
            <a:r>
              <a:rPr lang="nl-NL" altLang="en-US" sz="1800" dirty="0">
                <a:solidFill>
                  <a:srgbClr val="CC0066"/>
                </a:solidFill>
              </a:rPr>
              <a:t> </a:t>
            </a:r>
            <a:r>
              <a:rPr lang="nl-NL" altLang="en-US" sz="1800" dirty="0" err="1">
                <a:solidFill>
                  <a:srgbClr val="CC0066"/>
                </a:solidFill>
              </a:rPr>
              <a:t>Zotero</a:t>
            </a:r>
            <a:r>
              <a:rPr lang="nl-NL" altLang="en-US" sz="1800" dirty="0">
                <a:solidFill>
                  <a:srgbClr val="CC0066"/>
                </a:solidFill>
              </a:rPr>
              <a:t> </a:t>
            </a:r>
            <a:r>
              <a:rPr lang="nl-NL" altLang="en-US" sz="1800" dirty="0" err="1">
                <a:solidFill>
                  <a:srgbClr val="CC0066"/>
                </a:solidFill>
              </a:rPr>
              <a:t>using</a:t>
            </a:r>
            <a:r>
              <a:rPr lang="nl-NL" altLang="en-US" sz="1800" dirty="0">
                <a:solidFill>
                  <a:srgbClr val="CC0066"/>
                </a:solidFill>
              </a:rPr>
              <a:t> “</a:t>
            </a:r>
            <a:r>
              <a:rPr lang="nl-NL" altLang="en-US" sz="1800" dirty="0" err="1">
                <a:solidFill>
                  <a:srgbClr val="CC0066"/>
                </a:solidFill>
              </a:rPr>
              <a:t>PubMed</a:t>
            </a:r>
            <a:r>
              <a:rPr lang="nl-NL" altLang="en-US" sz="1800" dirty="0">
                <a:solidFill>
                  <a:srgbClr val="CC0066"/>
                </a:solidFill>
              </a:rPr>
              <a:t>” </a:t>
            </a:r>
            <a:r>
              <a:rPr lang="nl-NL" altLang="en-US" sz="1800" dirty="0"/>
              <a:t>option</a:t>
            </a:r>
            <a:r>
              <a:rPr lang="nl-NL" altLang="en-US" sz="1800" dirty="0">
                <a:solidFill>
                  <a:srgbClr val="CC0066"/>
                </a:solidFill>
              </a:rPr>
              <a:t> </a:t>
            </a:r>
            <a:r>
              <a:rPr lang="nl-NL" altLang="en-US" sz="1800" dirty="0" err="1"/>
              <a:t>will</a:t>
            </a:r>
            <a:r>
              <a:rPr lang="nl-NL" altLang="en-US" sz="1800" dirty="0"/>
              <a:t> </a:t>
            </a:r>
            <a:r>
              <a:rPr lang="nl-NL" altLang="en-US" sz="1800" dirty="0" err="1"/>
              <a:t>appear</a:t>
            </a:r>
            <a:r>
              <a:rPr lang="nl-NL" altLang="en-US" sz="1800" dirty="0"/>
              <a:t> in </a:t>
            </a:r>
            <a:r>
              <a:rPr lang="nl-NL" altLang="en-US" sz="1800" dirty="0" err="1"/>
              <a:t>the</a:t>
            </a:r>
            <a:r>
              <a:rPr lang="nl-NL" altLang="en-US" sz="1800" dirty="0"/>
              <a:t> </a:t>
            </a:r>
            <a:r>
              <a:rPr lang="nl-NL" altLang="en-US" sz="1800" dirty="0" err="1"/>
              <a:t>address</a:t>
            </a:r>
            <a:r>
              <a:rPr lang="nl-NL" altLang="en-US" sz="1800" dirty="0"/>
              <a:t> bar of </a:t>
            </a:r>
            <a:r>
              <a:rPr lang="nl-NL" altLang="en-US" sz="1800" dirty="0" err="1"/>
              <a:t>your</a:t>
            </a:r>
            <a:r>
              <a:rPr lang="nl-NL" altLang="en-US" sz="1800" dirty="0"/>
              <a:t> browser.  </a:t>
            </a:r>
            <a:r>
              <a:rPr lang="nl-NL" altLang="en-US" sz="1800" dirty="0" err="1"/>
              <a:t>If</a:t>
            </a:r>
            <a:r>
              <a:rPr lang="nl-NL" altLang="en-US" sz="1800" dirty="0"/>
              <a:t> </a:t>
            </a:r>
            <a:r>
              <a:rPr lang="nl-NL" altLang="en-US" sz="1800" dirty="0" err="1"/>
              <a:t>you</a:t>
            </a:r>
            <a:r>
              <a:rPr lang="nl-NL" altLang="en-US" sz="1800" dirty="0"/>
              <a:t> click on </a:t>
            </a:r>
            <a:r>
              <a:rPr lang="nl-NL" altLang="en-US" sz="1800" dirty="0" err="1"/>
              <a:t>this</a:t>
            </a:r>
            <a:r>
              <a:rPr lang="nl-NL" altLang="en-US" sz="1800" dirty="0"/>
              <a:t> icon, </a:t>
            </a:r>
            <a:r>
              <a:rPr lang="nl-NL" altLang="en-US" sz="1800" dirty="0" err="1"/>
              <a:t>the</a:t>
            </a:r>
            <a:r>
              <a:rPr lang="nl-NL" altLang="en-US" sz="1800" dirty="0"/>
              <a:t> </a:t>
            </a:r>
            <a:r>
              <a:rPr lang="nl-NL" altLang="en-US" sz="1800" dirty="0" err="1"/>
              <a:t>citation</a:t>
            </a:r>
            <a:r>
              <a:rPr lang="nl-NL" altLang="en-US" sz="1800" dirty="0"/>
              <a:t> information </a:t>
            </a:r>
            <a:r>
              <a:rPr lang="nl-NL" altLang="en-US" sz="1800" dirty="0" err="1"/>
              <a:t>will</a:t>
            </a:r>
            <a:r>
              <a:rPr lang="nl-NL" altLang="en-US" sz="1800" dirty="0"/>
              <a:t> </a:t>
            </a:r>
            <a:r>
              <a:rPr lang="nl-NL" altLang="en-US" sz="1800" dirty="0" err="1"/>
              <a:t>be</a:t>
            </a:r>
            <a:r>
              <a:rPr lang="nl-NL" altLang="en-US" sz="1800" dirty="0"/>
              <a:t> </a:t>
            </a:r>
            <a:r>
              <a:rPr lang="nl-NL" altLang="en-US" sz="1800" dirty="0" err="1"/>
              <a:t>immediately</a:t>
            </a:r>
            <a:r>
              <a:rPr lang="nl-NL" altLang="en-US" sz="1800" dirty="0"/>
              <a:t> </a:t>
            </a:r>
            <a:r>
              <a:rPr lang="nl-NL" altLang="en-US" sz="1800" dirty="0" err="1"/>
              <a:t>added</a:t>
            </a:r>
            <a:r>
              <a:rPr lang="nl-NL" altLang="en-US" sz="1800" dirty="0"/>
              <a:t> </a:t>
            </a:r>
            <a:r>
              <a:rPr lang="nl-NL" altLang="en-US" sz="1800" dirty="0" err="1"/>
              <a:t>to</a:t>
            </a:r>
            <a:r>
              <a:rPr lang="nl-NL" altLang="en-US" sz="1800" dirty="0"/>
              <a:t> </a:t>
            </a:r>
            <a:r>
              <a:rPr lang="nl-NL" altLang="en-US" sz="1800" dirty="0" err="1"/>
              <a:t>your</a:t>
            </a:r>
            <a:r>
              <a:rPr lang="nl-NL" altLang="en-US" sz="1800" dirty="0"/>
              <a:t> </a:t>
            </a:r>
            <a:r>
              <a:rPr lang="nl-NL" altLang="en-US" sz="1800" dirty="0" err="1"/>
              <a:t>collection</a:t>
            </a:r>
            <a:r>
              <a:rPr lang="nl-NL" altLang="en-US" sz="1800" dirty="0"/>
              <a:t> in </a:t>
            </a:r>
            <a:r>
              <a:rPr lang="nl-NL" altLang="en-US" sz="1800" dirty="0" err="1"/>
              <a:t>Zotero</a:t>
            </a:r>
            <a:r>
              <a:rPr lang="nl-NL" altLang="en-US" sz="1800" dirty="0"/>
              <a:t>. </a:t>
            </a:r>
            <a:r>
              <a:rPr lang="nl-NL" altLang="en-US" sz="1800" dirty="0" err="1"/>
              <a:t>Note</a:t>
            </a:r>
            <a:r>
              <a:rPr lang="nl-NL" altLang="en-US" sz="1800" dirty="0"/>
              <a:t> </a:t>
            </a:r>
            <a:r>
              <a:rPr lang="nl-NL" altLang="en-US" sz="1800" dirty="0" err="1"/>
              <a:t>the</a:t>
            </a:r>
            <a:r>
              <a:rPr lang="nl-NL" altLang="en-US" sz="1800" dirty="0"/>
              <a:t> </a:t>
            </a:r>
            <a:r>
              <a:rPr lang="nl-NL" altLang="en-US" sz="1800" dirty="0" err="1"/>
              <a:t>other</a:t>
            </a:r>
            <a:r>
              <a:rPr lang="nl-NL" altLang="en-US" sz="1800" dirty="0"/>
              <a:t> </a:t>
            </a:r>
            <a:r>
              <a:rPr lang="nl-NL" altLang="en-US" sz="1800" dirty="0">
                <a:solidFill>
                  <a:srgbClr val="CC0066"/>
                </a:solidFill>
              </a:rPr>
              <a:t>Save </a:t>
            </a:r>
            <a:r>
              <a:rPr lang="nl-NL" altLang="en-US" sz="1800" dirty="0" err="1">
                <a:solidFill>
                  <a:srgbClr val="CC0066"/>
                </a:solidFill>
              </a:rPr>
              <a:t>to</a:t>
            </a:r>
            <a:r>
              <a:rPr lang="nl-NL" altLang="en-US" sz="1800" dirty="0">
                <a:solidFill>
                  <a:srgbClr val="CC0066"/>
                </a:solidFill>
              </a:rPr>
              <a:t> </a:t>
            </a:r>
            <a:r>
              <a:rPr lang="nl-NL" altLang="en-US" sz="1800" dirty="0" err="1">
                <a:solidFill>
                  <a:srgbClr val="CC0066"/>
                </a:solidFill>
              </a:rPr>
              <a:t>Zotero</a:t>
            </a:r>
            <a:r>
              <a:rPr lang="nl-NL" altLang="en-US" sz="1800" dirty="0">
                <a:solidFill>
                  <a:srgbClr val="CC0066"/>
                </a:solidFill>
              </a:rPr>
              <a:t> </a:t>
            </a:r>
            <a:r>
              <a:rPr lang="nl-NL" altLang="en-US" sz="1800" dirty="0"/>
              <a:t>options.</a:t>
            </a:r>
          </a:p>
          <a:p>
            <a:pPr eaLnBrk="1" hangingPunct="1">
              <a:spcBef>
                <a:spcPct val="0"/>
              </a:spcBef>
              <a:buFontTx/>
              <a:buNone/>
            </a:pPr>
            <a:endParaRPr lang="nl-NL" altLang="en-US" sz="1800" dirty="0"/>
          </a:p>
          <a:p>
            <a:pPr eaLnBrk="1" hangingPunct="1">
              <a:spcBef>
                <a:spcPct val="0"/>
              </a:spcBef>
              <a:buFontTx/>
              <a:buNone/>
            </a:pPr>
            <a:r>
              <a:rPr lang="nl-NL" altLang="en-US" sz="1800" dirty="0" err="1"/>
              <a:t>Note</a:t>
            </a:r>
            <a:r>
              <a:rPr lang="nl-NL" altLang="en-US" sz="1800" dirty="0"/>
              <a:t>:  </a:t>
            </a:r>
            <a:r>
              <a:rPr lang="nl-NL" altLang="en-US" sz="1800" dirty="0" err="1"/>
              <a:t>If</a:t>
            </a:r>
            <a:r>
              <a:rPr lang="nl-NL" altLang="en-US" sz="1800" dirty="0"/>
              <a:t> </a:t>
            </a:r>
            <a:r>
              <a:rPr lang="nl-NL" altLang="en-US" sz="1800" dirty="0" err="1"/>
              <a:t>you</a:t>
            </a:r>
            <a:r>
              <a:rPr lang="nl-NL" altLang="en-US" sz="1800" dirty="0"/>
              <a:t> have </a:t>
            </a:r>
            <a:r>
              <a:rPr lang="nl-NL" altLang="en-US" sz="1800" dirty="0" err="1"/>
              <a:t>not</a:t>
            </a:r>
            <a:r>
              <a:rPr lang="nl-NL" altLang="en-US" sz="1800" dirty="0"/>
              <a:t> </a:t>
            </a:r>
            <a:r>
              <a:rPr lang="nl-NL" altLang="en-US" sz="1800" dirty="0" err="1"/>
              <a:t>opened</a:t>
            </a:r>
            <a:r>
              <a:rPr lang="nl-NL" altLang="en-US" sz="1800" dirty="0"/>
              <a:t> </a:t>
            </a:r>
            <a:r>
              <a:rPr lang="nl-NL" altLang="en-US" sz="1800" dirty="0" err="1"/>
              <a:t>Zotero</a:t>
            </a:r>
            <a:r>
              <a:rPr lang="nl-NL" altLang="en-US" sz="1800" dirty="0"/>
              <a:t> </a:t>
            </a:r>
            <a:r>
              <a:rPr lang="nl-NL" altLang="en-US" sz="1800" dirty="0" err="1"/>
              <a:t>and</a:t>
            </a:r>
            <a:r>
              <a:rPr lang="nl-NL" altLang="en-US" sz="1800" dirty="0"/>
              <a:t> </a:t>
            </a:r>
            <a:r>
              <a:rPr lang="nl-NL" altLang="en-US" sz="1800" dirty="0" err="1"/>
              <a:t>opened</a:t>
            </a:r>
            <a:r>
              <a:rPr lang="nl-NL" altLang="en-US" sz="1800" dirty="0"/>
              <a:t> </a:t>
            </a:r>
            <a:r>
              <a:rPr lang="nl-NL" altLang="en-US" sz="1800" dirty="0" err="1"/>
              <a:t>the</a:t>
            </a:r>
            <a:r>
              <a:rPr lang="nl-NL" altLang="en-US" sz="1800" dirty="0"/>
              <a:t> </a:t>
            </a:r>
            <a:r>
              <a:rPr lang="nl-NL" altLang="en-US" sz="1800" dirty="0" err="1"/>
              <a:t>collection</a:t>
            </a:r>
            <a:r>
              <a:rPr lang="nl-NL" altLang="en-US" sz="1800" dirty="0"/>
              <a:t> </a:t>
            </a:r>
            <a:r>
              <a:rPr lang="nl-NL" altLang="en-US" sz="1800" dirty="0" err="1"/>
              <a:t>you</a:t>
            </a:r>
            <a:r>
              <a:rPr lang="nl-NL" altLang="en-US" sz="1800" dirty="0"/>
              <a:t> want </a:t>
            </a:r>
            <a:r>
              <a:rPr lang="nl-NL" altLang="en-US" sz="1800" dirty="0" err="1"/>
              <a:t>to</a:t>
            </a:r>
            <a:r>
              <a:rPr lang="nl-NL" altLang="en-US" sz="1800" dirty="0"/>
              <a:t> </a:t>
            </a:r>
            <a:r>
              <a:rPr lang="nl-NL" altLang="en-US" sz="1800" dirty="0" err="1"/>
              <a:t>use</a:t>
            </a:r>
            <a:r>
              <a:rPr lang="nl-NL" altLang="en-US" sz="1800" dirty="0"/>
              <a:t>, </a:t>
            </a:r>
            <a:r>
              <a:rPr lang="nl-NL" altLang="en-US" sz="1800" dirty="0" err="1"/>
              <a:t>the</a:t>
            </a:r>
            <a:r>
              <a:rPr lang="nl-NL" altLang="en-US" sz="1800" dirty="0"/>
              <a:t> </a:t>
            </a:r>
            <a:r>
              <a:rPr lang="nl-NL" altLang="en-US" sz="1800" dirty="0" err="1"/>
              <a:t>citations</a:t>
            </a:r>
            <a:r>
              <a:rPr lang="nl-NL" altLang="en-US" sz="1800" dirty="0"/>
              <a:t> </a:t>
            </a:r>
            <a:r>
              <a:rPr lang="nl-NL" altLang="en-US" sz="1800" dirty="0" err="1"/>
              <a:t>will</a:t>
            </a:r>
            <a:r>
              <a:rPr lang="nl-NL" altLang="en-US" sz="1800" dirty="0"/>
              <a:t> </a:t>
            </a:r>
            <a:r>
              <a:rPr lang="nl-NL" altLang="en-US" sz="1800" dirty="0" err="1"/>
              <a:t>placed</a:t>
            </a:r>
            <a:r>
              <a:rPr lang="nl-NL" altLang="en-US" sz="1800" dirty="0"/>
              <a:t> in </a:t>
            </a:r>
            <a:r>
              <a:rPr lang="nl-NL" altLang="en-US" sz="1800" dirty="0" err="1"/>
              <a:t>the</a:t>
            </a:r>
            <a:r>
              <a:rPr lang="nl-NL" altLang="en-US" sz="1800" dirty="0"/>
              <a:t> </a:t>
            </a:r>
            <a:r>
              <a:rPr lang="nl-NL" altLang="en-US" sz="1800" dirty="0" err="1">
                <a:solidFill>
                  <a:srgbClr val="CC0066"/>
                </a:solidFill>
              </a:rPr>
              <a:t>Unfiled</a:t>
            </a:r>
            <a:r>
              <a:rPr lang="nl-NL" altLang="en-US" sz="1800" dirty="0">
                <a:solidFill>
                  <a:srgbClr val="CC0066"/>
                </a:solidFill>
              </a:rPr>
              <a:t> Items </a:t>
            </a:r>
            <a:r>
              <a:rPr lang="nl-NL" altLang="en-US" sz="1800" dirty="0" err="1">
                <a:solidFill>
                  <a:srgbClr val="CC0066"/>
                </a:solidFill>
              </a:rPr>
              <a:t>collection</a:t>
            </a:r>
            <a:r>
              <a:rPr lang="nl-NL" altLang="en-US" sz="1800" dirty="0">
                <a:solidFill>
                  <a:srgbClr val="CC0066"/>
                </a:solidFill>
              </a:rPr>
              <a:t>.</a:t>
            </a:r>
            <a:endParaRPr lang="nl-NL" altLang="en-US" sz="1800" dirty="0"/>
          </a:p>
        </p:txBody>
      </p:sp>
      <p:sp>
        <p:nvSpPr>
          <p:cNvPr id="32772" name="Tekstvak 3">
            <a:extLst>
              <a:ext uri="{FF2B5EF4-FFF2-40B4-BE49-F238E27FC236}">
                <a16:creationId xmlns:a16="http://schemas.microsoft.com/office/drawing/2014/main" id="{6B227862-57F0-C540-A972-D654D5A4FB70}"/>
              </a:ext>
            </a:extLst>
          </p:cNvPr>
          <p:cNvSpPr txBox="1">
            <a:spLocks noChangeArrowheads="1"/>
          </p:cNvSpPr>
          <p:nvPr/>
        </p:nvSpPr>
        <p:spPr bwMode="auto">
          <a:xfrm>
            <a:off x="5402263" y="5448300"/>
            <a:ext cx="3524250" cy="1200150"/>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a:t>A full overview of databases  and publishers supported by Zotero is available at: http://www.zotero.org/translators </a:t>
            </a:r>
          </a:p>
        </p:txBody>
      </p:sp>
      <p:pic>
        <p:nvPicPr>
          <p:cNvPr id="32773" name="Picture 7">
            <a:extLst>
              <a:ext uri="{FF2B5EF4-FFF2-40B4-BE49-F238E27FC236}">
                <a16:creationId xmlns:a16="http://schemas.microsoft.com/office/drawing/2014/main" id="{0E035111-DE12-1043-BC90-4FADD38E0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2774" name="Picture 8">
            <a:extLst>
              <a:ext uri="{FF2B5EF4-FFF2-40B4-BE49-F238E27FC236}">
                <a16:creationId xmlns:a16="http://schemas.microsoft.com/office/drawing/2014/main" id="{06578B85-BB60-B547-BA71-590D2308A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32775" name="Picture 12">
            <a:extLst>
              <a:ext uri="{FF2B5EF4-FFF2-40B4-BE49-F238E27FC236}">
                <a16:creationId xmlns:a16="http://schemas.microsoft.com/office/drawing/2014/main" id="{87F1EFF6-96DE-E54D-8A20-79A7BA33B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0" name="Rechthoek 3">
            <a:extLst>
              <a:ext uri="{FF2B5EF4-FFF2-40B4-BE49-F238E27FC236}">
                <a16:creationId xmlns:a16="http://schemas.microsoft.com/office/drawing/2014/main" id="{D21E5EA8-15EE-BD48-AF81-C88037CC4688}"/>
              </a:ext>
            </a:extLst>
          </p:cNvPr>
          <p:cNvSpPr/>
          <p:nvPr/>
        </p:nvSpPr>
        <p:spPr>
          <a:xfrm>
            <a:off x="6875463" y="576263"/>
            <a:ext cx="504825" cy="404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cxnSp>
        <p:nvCxnSpPr>
          <p:cNvPr id="12" name="Rechte verbindingslijn met pijl 5">
            <a:extLst>
              <a:ext uri="{FF2B5EF4-FFF2-40B4-BE49-F238E27FC236}">
                <a16:creationId xmlns:a16="http://schemas.microsoft.com/office/drawing/2014/main" id="{53E26382-66F4-C543-89D2-E626C34D607D}"/>
              </a:ext>
            </a:extLst>
          </p:cNvPr>
          <p:cNvCxnSpPr/>
          <p:nvPr/>
        </p:nvCxnSpPr>
        <p:spPr>
          <a:xfrm flipV="1">
            <a:off x="5940425" y="981075"/>
            <a:ext cx="1008063" cy="1525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097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CFF90-6FDB-AA47-A781-D232F5283444}"/>
              </a:ext>
            </a:extLst>
          </p:cNvPr>
          <p:cNvPicPr>
            <a:picLocks noChangeAspect="1"/>
          </p:cNvPicPr>
          <p:nvPr/>
        </p:nvPicPr>
        <p:blipFill>
          <a:blip r:embed="rId2"/>
          <a:stretch>
            <a:fillRect/>
          </a:stretch>
        </p:blipFill>
        <p:spPr>
          <a:xfrm>
            <a:off x="0" y="-14288"/>
            <a:ext cx="9144000" cy="4969347"/>
          </a:xfrm>
          <a:prstGeom prst="rect">
            <a:avLst/>
          </a:prstGeom>
        </p:spPr>
      </p:pic>
      <p:sp>
        <p:nvSpPr>
          <p:cNvPr id="4" name="Frame 3">
            <a:extLst>
              <a:ext uri="{FF2B5EF4-FFF2-40B4-BE49-F238E27FC236}">
                <a16:creationId xmlns:a16="http://schemas.microsoft.com/office/drawing/2014/main" id="{E7097392-6FEF-924A-8444-74C72CA8A661}"/>
              </a:ext>
            </a:extLst>
          </p:cNvPr>
          <p:cNvSpPr/>
          <p:nvPr/>
        </p:nvSpPr>
        <p:spPr>
          <a:xfrm>
            <a:off x="7239000" y="141803"/>
            <a:ext cx="990600" cy="6858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 name="Straight Arrow Connector 4">
            <a:extLst>
              <a:ext uri="{FF2B5EF4-FFF2-40B4-BE49-F238E27FC236}">
                <a16:creationId xmlns:a16="http://schemas.microsoft.com/office/drawing/2014/main" id="{68705A00-B9CE-484E-9614-EDF66B15D306}"/>
              </a:ext>
            </a:extLst>
          </p:cNvPr>
          <p:cNvCxnSpPr/>
          <p:nvPr/>
        </p:nvCxnSpPr>
        <p:spPr>
          <a:xfrm>
            <a:off x="5791200" y="218003"/>
            <a:ext cx="18288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46942F2-0FAE-2647-B42A-7188091FCEE0}"/>
              </a:ext>
            </a:extLst>
          </p:cNvPr>
          <p:cNvSpPr txBox="1"/>
          <p:nvPr/>
        </p:nvSpPr>
        <p:spPr>
          <a:xfrm>
            <a:off x="3150423" y="33337"/>
            <a:ext cx="349326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CLICK folder to import  to </a:t>
            </a:r>
            <a:r>
              <a:rPr lang="en-US" dirty="0" err="1"/>
              <a:t>zotero</a:t>
            </a:r>
            <a:endParaRPr lang="en-US" dirty="0"/>
          </a:p>
        </p:txBody>
      </p:sp>
      <p:pic>
        <p:nvPicPr>
          <p:cNvPr id="2" name="Picture 1">
            <a:extLst>
              <a:ext uri="{FF2B5EF4-FFF2-40B4-BE49-F238E27FC236}">
                <a16:creationId xmlns:a16="http://schemas.microsoft.com/office/drawing/2014/main" id="{2B253826-7E2C-734B-BA93-BA0F5BCC930C}"/>
              </a:ext>
            </a:extLst>
          </p:cNvPr>
          <p:cNvPicPr>
            <a:picLocks noChangeAspect="1"/>
          </p:cNvPicPr>
          <p:nvPr/>
        </p:nvPicPr>
        <p:blipFill>
          <a:blip r:embed="rId3"/>
          <a:stretch>
            <a:fillRect/>
          </a:stretch>
        </p:blipFill>
        <p:spPr>
          <a:xfrm>
            <a:off x="0" y="14287"/>
            <a:ext cx="8892238" cy="6858000"/>
          </a:xfrm>
          <a:prstGeom prst="rect">
            <a:avLst/>
          </a:prstGeom>
        </p:spPr>
      </p:pic>
    </p:spTree>
    <p:extLst>
      <p:ext uri="{BB962C8B-B14F-4D97-AF65-F5344CB8AC3E}">
        <p14:creationId xmlns:p14="http://schemas.microsoft.com/office/powerpoint/2010/main" val="123584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B5B050-E952-F74A-9F5F-7F3E1B761280}"/>
              </a:ext>
            </a:extLst>
          </p:cNvPr>
          <p:cNvPicPr>
            <a:picLocks noChangeAspect="1"/>
          </p:cNvPicPr>
          <p:nvPr/>
        </p:nvPicPr>
        <p:blipFill>
          <a:blip r:embed="rId2"/>
          <a:stretch>
            <a:fillRect/>
          </a:stretch>
        </p:blipFill>
        <p:spPr>
          <a:xfrm>
            <a:off x="0" y="388292"/>
            <a:ext cx="9144000" cy="6081416"/>
          </a:xfrm>
          <a:prstGeom prst="rect">
            <a:avLst/>
          </a:prstGeom>
        </p:spPr>
      </p:pic>
      <p:sp>
        <p:nvSpPr>
          <p:cNvPr id="3" name="Frame 2">
            <a:extLst>
              <a:ext uri="{FF2B5EF4-FFF2-40B4-BE49-F238E27FC236}">
                <a16:creationId xmlns:a16="http://schemas.microsoft.com/office/drawing/2014/main" id="{33D11DE2-6AB1-EF42-8B4B-829B91FB222F}"/>
              </a:ext>
            </a:extLst>
          </p:cNvPr>
          <p:cNvSpPr/>
          <p:nvPr/>
        </p:nvSpPr>
        <p:spPr>
          <a:xfrm>
            <a:off x="6705600" y="152400"/>
            <a:ext cx="990600" cy="685800"/>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5" name="Straight Arrow Connector 4">
            <a:extLst>
              <a:ext uri="{FF2B5EF4-FFF2-40B4-BE49-F238E27FC236}">
                <a16:creationId xmlns:a16="http://schemas.microsoft.com/office/drawing/2014/main" id="{2E48FFAD-C013-8440-AA84-0C35577F19C9}"/>
              </a:ext>
            </a:extLst>
          </p:cNvPr>
          <p:cNvCxnSpPr/>
          <p:nvPr/>
        </p:nvCxnSpPr>
        <p:spPr>
          <a:xfrm>
            <a:off x="5257800" y="228600"/>
            <a:ext cx="18288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FEBCE83-A64D-BD4D-8FAB-EA62A8B0CE4B}"/>
              </a:ext>
            </a:extLst>
          </p:cNvPr>
          <p:cNvSpPr txBox="1"/>
          <p:nvPr/>
        </p:nvSpPr>
        <p:spPr>
          <a:xfrm>
            <a:off x="2617023" y="43934"/>
            <a:ext cx="349326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CLICK folder to import  to </a:t>
            </a:r>
            <a:r>
              <a:rPr lang="en-US" dirty="0" err="1"/>
              <a:t>zotero</a:t>
            </a:r>
            <a:endParaRPr lang="en-US" dirty="0"/>
          </a:p>
        </p:txBody>
      </p:sp>
    </p:spTree>
    <p:extLst>
      <p:ext uri="{BB962C8B-B14F-4D97-AF65-F5344CB8AC3E}">
        <p14:creationId xmlns:p14="http://schemas.microsoft.com/office/powerpoint/2010/main" val="4933739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
            <a:extLst>
              <a:ext uri="{FF2B5EF4-FFF2-40B4-BE49-F238E27FC236}">
                <a16:creationId xmlns:a16="http://schemas.microsoft.com/office/drawing/2014/main" id="{1C8DE08C-69E5-1241-9599-499BC07329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462338"/>
            <a:ext cx="27813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Rectangle 2">
            <a:extLst>
              <a:ext uri="{FF2B5EF4-FFF2-40B4-BE49-F238E27FC236}">
                <a16:creationId xmlns:a16="http://schemas.microsoft.com/office/drawing/2014/main" id="{F2A9C2F3-16C0-294F-8D38-28B4EA7E1DCF}"/>
              </a:ext>
            </a:extLst>
          </p:cNvPr>
          <p:cNvSpPr>
            <a:spLocks noGrp="1" noChangeArrowheads="1"/>
          </p:cNvSpPr>
          <p:nvPr>
            <p:ph type="title"/>
          </p:nvPr>
        </p:nvSpPr>
        <p:spPr>
          <a:xfrm>
            <a:off x="457200" y="-533400"/>
            <a:ext cx="8229600" cy="1143000"/>
          </a:xfrm>
        </p:spPr>
        <p:txBody>
          <a:bodyPr/>
          <a:lstStyle/>
          <a:p>
            <a:r>
              <a:rPr lang="en-US" altLang="en-US" dirty="0"/>
              <a:t>Attaching files to items</a:t>
            </a:r>
          </a:p>
        </p:txBody>
      </p:sp>
      <p:sp>
        <p:nvSpPr>
          <p:cNvPr id="43012" name="Rectangle 3">
            <a:extLst>
              <a:ext uri="{FF2B5EF4-FFF2-40B4-BE49-F238E27FC236}">
                <a16:creationId xmlns:a16="http://schemas.microsoft.com/office/drawing/2014/main" id="{400023EE-50C3-6640-8469-5F0AC7B15376}"/>
              </a:ext>
            </a:extLst>
          </p:cNvPr>
          <p:cNvSpPr>
            <a:spLocks noGrp="1" noChangeArrowheads="1"/>
          </p:cNvSpPr>
          <p:nvPr>
            <p:ph idx="1"/>
          </p:nvPr>
        </p:nvSpPr>
        <p:spPr>
          <a:xfrm>
            <a:off x="304800" y="623887"/>
            <a:ext cx="8686800" cy="4525962"/>
          </a:xfrm>
        </p:spPr>
        <p:txBody>
          <a:bodyPr/>
          <a:lstStyle/>
          <a:p>
            <a:pPr>
              <a:lnSpc>
                <a:spcPct val="90000"/>
              </a:lnSpc>
            </a:pPr>
            <a:r>
              <a:rPr lang="en-US" altLang="en-US" sz="2400" dirty="0"/>
              <a:t>In Zotero, any type of file can be attached to an item. </a:t>
            </a:r>
          </a:p>
          <a:p>
            <a:pPr>
              <a:lnSpc>
                <a:spcPct val="90000"/>
              </a:lnSpc>
            </a:pPr>
            <a:r>
              <a:rPr lang="en-US" altLang="en-US" sz="2400" dirty="0"/>
              <a:t>Items such as the PDF of an article or images can be opened in the Firefox window, while other file-types open in external programs. </a:t>
            </a:r>
          </a:p>
          <a:p>
            <a:pPr>
              <a:lnSpc>
                <a:spcPct val="90000"/>
              </a:lnSpc>
            </a:pPr>
            <a:r>
              <a:rPr lang="en-US" altLang="en-US" sz="2400" dirty="0"/>
              <a:t>You can add attachments to items by clicking on the button in the middle column that looks like a paperclip:</a:t>
            </a:r>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endParaRPr lang="en-US" altLang="en-US" sz="2400" dirty="0"/>
          </a:p>
          <a:p>
            <a:pPr>
              <a:lnSpc>
                <a:spcPct val="90000"/>
              </a:lnSpc>
            </a:pPr>
            <a:r>
              <a:rPr lang="en-US" altLang="en-US" sz="2400" dirty="0"/>
              <a:t>All files stored in the Zotero library are kept in a folder within the Zotero directory (unless another location is specified in the Advanced preference tab). </a:t>
            </a:r>
          </a:p>
        </p:txBody>
      </p:sp>
      <p:sp>
        <p:nvSpPr>
          <p:cNvPr id="43013" name="Oval 5">
            <a:extLst>
              <a:ext uri="{FF2B5EF4-FFF2-40B4-BE49-F238E27FC236}">
                <a16:creationId xmlns:a16="http://schemas.microsoft.com/office/drawing/2014/main" id="{C9FDA252-4AB2-F647-8E94-3239FA42721A}"/>
              </a:ext>
            </a:extLst>
          </p:cNvPr>
          <p:cNvSpPr>
            <a:spLocks noChangeArrowheads="1"/>
          </p:cNvSpPr>
          <p:nvPr/>
        </p:nvSpPr>
        <p:spPr bwMode="auto">
          <a:xfrm>
            <a:off x="685800" y="4221163"/>
            <a:ext cx="2160588" cy="576262"/>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pic>
        <p:nvPicPr>
          <p:cNvPr id="3" name="Picture 2">
            <a:extLst>
              <a:ext uri="{FF2B5EF4-FFF2-40B4-BE49-F238E27FC236}">
                <a16:creationId xmlns:a16="http://schemas.microsoft.com/office/drawing/2014/main" id="{E8597A55-D57F-304F-AA5F-58D5331F7372}"/>
              </a:ext>
            </a:extLst>
          </p:cNvPr>
          <p:cNvPicPr>
            <a:picLocks noChangeAspect="1"/>
          </p:cNvPicPr>
          <p:nvPr/>
        </p:nvPicPr>
        <p:blipFill>
          <a:blip r:embed="rId3"/>
          <a:stretch>
            <a:fillRect/>
          </a:stretch>
        </p:blipFill>
        <p:spPr>
          <a:xfrm>
            <a:off x="3625443" y="2895600"/>
            <a:ext cx="5537607" cy="2393950"/>
          </a:xfrm>
          <a:prstGeom prst="rect">
            <a:avLst/>
          </a:prstGeom>
        </p:spPr>
      </p:pic>
    </p:spTree>
    <p:extLst>
      <p:ext uri="{BB962C8B-B14F-4D97-AF65-F5344CB8AC3E}">
        <p14:creationId xmlns:p14="http://schemas.microsoft.com/office/powerpoint/2010/main" val="24051016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D539-34A4-3F4B-9140-A6AC95C6D648}"/>
              </a:ext>
            </a:extLst>
          </p:cNvPr>
          <p:cNvSpPr>
            <a:spLocks noGrp="1"/>
          </p:cNvSpPr>
          <p:nvPr>
            <p:ph type="title"/>
          </p:nvPr>
        </p:nvSpPr>
        <p:spPr/>
        <p:txBody>
          <a:bodyPr/>
          <a:lstStyle/>
          <a:p>
            <a:r>
              <a:rPr lang="en-US" dirty="0"/>
              <a:t>Adding Notes to Item</a:t>
            </a:r>
          </a:p>
        </p:txBody>
      </p:sp>
      <p:pic>
        <p:nvPicPr>
          <p:cNvPr id="5" name="Content Placeholder 4">
            <a:extLst>
              <a:ext uri="{FF2B5EF4-FFF2-40B4-BE49-F238E27FC236}">
                <a16:creationId xmlns:a16="http://schemas.microsoft.com/office/drawing/2014/main" id="{5A73852E-71D1-F343-B110-0EFFB0D2AC43}"/>
              </a:ext>
            </a:extLst>
          </p:cNvPr>
          <p:cNvPicPr>
            <a:picLocks noGrp="1" noChangeAspect="1"/>
          </p:cNvPicPr>
          <p:nvPr>
            <p:ph idx="1"/>
          </p:nvPr>
        </p:nvPicPr>
        <p:blipFill>
          <a:blip r:embed="rId2"/>
          <a:stretch>
            <a:fillRect/>
          </a:stretch>
        </p:blipFill>
        <p:spPr>
          <a:xfrm>
            <a:off x="304800" y="762001"/>
            <a:ext cx="8001000" cy="1943481"/>
          </a:xfrm>
          <a:prstGeom prst="rect">
            <a:avLst/>
          </a:prstGeom>
        </p:spPr>
      </p:pic>
      <p:pic>
        <p:nvPicPr>
          <p:cNvPr id="4" name="Picture 3">
            <a:extLst>
              <a:ext uri="{FF2B5EF4-FFF2-40B4-BE49-F238E27FC236}">
                <a16:creationId xmlns:a16="http://schemas.microsoft.com/office/drawing/2014/main" id="{1F6E7E21-5DE2-EA45-8409-4E0AA490453F}"/>
              </a:ext>
            </a:extLst>
          </p:cNvPr>
          <p:cNvPicPr>
            <a:picLocks noChangeAspect="1"/>
          </p:cNvPicPr>
          <p:nvPr/>
        </p:nvPicPr>
        <p:blipFill>
          <a:blip r:embed="rId3"/>
          <a:stretch>
            <a:fillRect/>
          </a:stretch>
        </p:blipFill>
        <p:spPr>
          <a:xfrm>
            <a:off x="0" y="3111771"/>
            <a:ext cx="9144000" cy="3400281"/>
          </a:xfrm>
          <a:prstGeom prst="rect">
            <a:avLst/>
          </a:prstGeom>
        </p:spPr>
      </p:pic>
    </p:spTree>
    <p:extLst>
      <p:ext uri="{BB962C8B-B14F-4D97-AF65-F5344CB8AC3E}">
        <p14:creationId xmlns:p14="http://schemas.microsoft.com/office/powerpoint/2010/main" val="31831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457200" y="277813"/>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Getting started…</a:t>
            </a:r>
          </a:p>
        </p:txBody>
      </p:sp>
      <p:sp>
        <p:nvSpPr>
          <p:cNvPr id="8194" name="Rectangle 2"/>
          <p:cNvSpPr>
            <a:spLocks noGrp="1" noChangeArrowheads="1"/>
          </p:cNvSpPr>
          <p:nvPr>
            <p:ph idx="1"/>
          </p:nvPr>
        </p:nvSpPr>
        <p:spPr>
          <a:xfrm>
            <a:off x="457200" y="1600200"/>
            <a:ext cx="8229600" cy="4530725"/>
          </a:xfrm>
          <a:ln/>
        </p:spPr>
        <p:txBody>
          <a:bodyPr/>
          <a:lstStyle/>
          <a:p>
            <a:pPr marL="341313" indent="-341313">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All you need is:</a:t>
            </a:r>
          </a:p>
          <a:p>
            <a:pPr marL="341313" indent="-341313">
              <a:buClr>
                <a:srgbClr val="CC9900"/>
              </a:buClr>
              <a:buSzPct val="65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err="1"/>
              <a:t>LaTeX</a:t>
            </a:r>
            <a:r>
              <a:rPr lang="en-US" dirty="0"/>
              <a:t> installation with appropriate interpreters</a:t>
            </a:r>
          </a:p>
          <a:p>
            <a:pPr marL="341313" indent="-341313">
              <a:buClr>
                <a:srgbClr val="CC9900"/>
              </a:buClr>
              <a:buSzPct val="65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A .</a:t>
            </a:r>
            <a:r>
              <a:rPr lang="en-US" dirty="0" err="1"/>
              <a:t>tex</a:t>
            </a:r>
            <a:r>
              <a:rPr lang="en-US" dirty="0"/>
              <a:t> file (the document)</a:t>
            </a:r>
          </a:p>
          <a:p>
            <a:pPr marL="341313" indent="-341313">
              <a:buClrTx/>
              <a:buSzTx/>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dirty="0"/>
          </a:p>
          <a:p>
            <a:pPr marL="341313" indent="-341313">
              <a:buClrTx/>
              <a:buSzTx/>
              <a:buFontTx/>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Can  also have, (almost always do have):</a:t>
            </a:r>
          </a:p>
          <a:p>
            <a:pPr marL="341313" indent="-341313">
              <a:buClr>
                <a:srgbClr val="CC9900"/>
              </a:buClr>
              <a:buSzPct val="65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External style files</a:t>
            </a:r>
          </a:p>
          <a:p>
            <a:pPr marL="341313" indent="-341313">
              <a:buClr>
                <a:srgbClr val="CC9900"/>
              </a:buClr>
              <a:buSzPct val="65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err="1"/>
              <a:t>TeX</a:t>
            </a:r>
            <a:r>
              <a:rPr lang="en-US" dirty="0"/>
              <a:t> editors (more on this later)</a:t>
            </a:r>
          </a:p>
          <a:p>
            <a:pPr marL="341313" indent="-341313">
              <a:buClr>
                <a:srgbClr val="CC9900"/>
              </a:buClr>
              <a:buSzPct val="65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err="1"/>
              <a:t>BibTex</a:t>
            </a:r>
            <a:endParaRPr lang="en-US" dirty="0"/>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481B3A51-6403-D547-84C0-DA091EBEE20D}" type="slidenum">
              <a:rPr lang="en-US"/>
              <a:pPr/>
              <a:t>11</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12643B1-C053-D546-99A5-BAE5FEA934EC}"/>
              </a:ext>
            </a:extLst>
          </p:cNvPr>
          <p:cNvSpPr>
            <a:spLocks noGrp="1" noChangeArrowheads="1"/>
          </p:cNvSpPr>
          <p:nvPr>
            <p:ph type="title"/>
          </p:nvPr>
        </p:nvSpPr>
        <p:spPr>
          <a:xfrm>
            <a:off x="468313" y="115888"/>
            <a:ext cx="8229600" cy="1143000"/>
          </a:xfrm>
        </p:spPr>
        <p:txBody>
          <a:bodyPr>
            <a:normAutofit/>
          </a:bodyPr>
          <a:lstStyle/>
          <a:p>
            <a:r>
              <a:rPr lang="en-US" altLang="en-US" sz="4000"/>
              <a:t>Creating bibliographies from Zotero</a:t>
            </a:r>
          </a:p>
        </p:txBody>
      </p:sp>
      <p:sp>
        <p:nvSpPr>
          <p:cNvPr id="44035" name="Rectangle 3">
            <a:extLst>
              <a:ext uri="{FF2B5EF4-FFF2-40B4-BE49-F238E27FC236}">
                <a16:creationId xmlns:a16="http://schemas.microsoft.com/office/drawing/2014/main" id="{E6A5A0DD-4541-3A4F-9932-4FE38F5E1121}"/>
              </a:ext>
            </a:extLst>
          </p:cNvPr>
          <p:cNvSpPr>
            <a:spLocks noGrp="1" noChangeArrowheads="1"/>
          </p:cNvSpPr>
          <p:nvPr>
            <p:ph idx="1"/>
          </p:nvPr>
        </p:nvSpPr>
        <p:spPr>
          <a:xfrm>
            <a:off x="468313" y="1341438"/>
            <a:ext cx="8229600" cy="4525962"/>
          </a:xfrm>
        </p:spPr>
        <p:txBody>
          <a:bodyPr/>
          <a:lstStyle/>
          <a:p>
            <a:pPr>
              <a:lnSpc>
                <a:spcPct val="90000"/>
              </a:lnSpc>
            </a:pPr>
            <a:r>
              <a:rPr lang="en-US" altLang="en-US" sz="2400" dirty="0"/>
              <a:t>To create a bibliography from Zotero, highlight one or more references and then right-click to select </a:t>
            </a:r>
            <a:r>
              <a:rPr lang="nl-NL" altLang="en-US" sz="2400" dirty="0" err="1">
                <a:solidFill>
                  <a:srgbClr val="CC0066"/>
                </a:solidFill>
              </a:rPr>
              <a:t>Create</a:t>
            </a:r>
            <a:r>
              <a:rPr lang="nl-NL" altLang="en-US" sz="2400" dirty="0">
                <a:solidFill>
                  <a:srgbClr val="CC0066"/>
                </a:solidFill>
              </a:rPr>
              <a:t> </a:t>
            </a:r>
            <a:r>
              <a:rPr lang="nl-NL" altLang="en-US" sz="2400" dirty="0" err="1">
                <a:solidFill>
                  <a:srgbClr val="CC0066"/>
                </a:solidFill>
              </a:rPr>
              <a:t>Bibliography</a:t>
            </a:r>
            <a:r>
              <a:rPr lang="nl-NL" altLang="en-US" sz="2400" dirty="0">
                <a:solidFill>
                  <a:srgbClr val="CC0066"/>
                </a:solidFill>
              </a:rPr>
              <a:t> </a:t>
            </a:r>
            <a:r>
              <a:rPr lang="nl-NL" altLang="en-US" sz="2400" dirty="0" err="1">
                <a:solidFill>
                  <a:srgbClr val="CC0066"/>
                </a:solidFill>
              </a:rPr>
              <a:t>from</a:t>
            </a:r>
            <a:r>
              <a:rPr lang="nl-NL" altLang="en-US" sz="2400" dirty="0">
                <a:solidFill>
                  <a:srgbClr val="CC0066"/>
                </a:solidFill>
              </a:rPr>
              <a:t> </a:t>
            </a:r>
            <a:r>
              <a:rPr lang="nl-NL" altLang="en-US" sz="2400" dirty="0" err="1">
                <a:solidFill>
                  <a:srgbClr val="CC0066"/>
                </a:solidFill>
              </a:rPr>
              <a:t>Selected</a:t>
            </a:r>
            <a:r>
              <a:rPr lang="nl-NL" altLang="en-US" sz="2400" dirty="0">
                <a:solidFill>
                  <a:srgbClr val="CC0066"/>
                </a:solidFill>
              </a:rPr>
              <a:t> Item</a:t>
            </a:r>
            <a:r>
              <a:rPr lang="nl-NL" altLang="en-US" sz="2400" dirty="0"/>
              <a:t>.</a:t>
            </a:r>
            <a:r>
              <a:rPr lang="en-US" altLang="en-US" sz="2400" dirty="0"/>
              <a:t> Then select a</a:t>
            </a:r>
            <a:r>
              <a:rPr lang="nl-NL" altLang="en-US" sz="2400" dirty="0">
                <a:solidFill>
                  <a:srgbClr val="D60093"/>
                </a:solidFill>
              </a:rPr>
              <a:t> </a:t>
            </a:r>
            <a:r>
              <a:rPr lang="nl-NL" altLang="en-US" sz="2400" dirty="0" err="1">
                <a:solidFill>
                  <a:srgbClr val="D60093"/>
                </a:solidFill>
              </a:rPr>
              <a:t>Citation</a:t>
            </a:r>
            <a:r>
              <a:rPr lang="nl-NL" altLang="en-US" sz="2400" dirty="0">
                <a:solidFill>
                  <a:srgbClr val="D60093"/>
                </a:solidFill>
              </a:rPr>
              <a:t> Style </a:t>
            </a:r>
            <a:r>
              <a:rPr lang="en-US" altLang="en-US" sz="2400" dirty="0"/>
              <a:t>for your bibliography and choose one of the following four </a:t>
            </a:r>
            <a:r>
              <a:rPr lang="nl-NL" altLang="en-US" sz="2400" dirty="0">
                <a:solidFill>
                  <a:srgbClr val="CC0066"/>
                </a:solidFill>
              </a:rPr>
              <a:t>Formats</a:t>
            </a:r>
            <a:r>
              <a:rPr lang="en-US" altLang="en-US" sz="2400" dirty="0"/>
              <a:t> to create your bibliography: </a:t>
            </a:r>
          </a:p>
          <a:p>
            <a:pPr lvl="1">
              <a:lnSpc>
                <a:spcPct val="90000"/>
              </a:lnSpc>
            </a:pPr>
            <a:r>
              <a:rPr lang="en-US" altLang="en-US" sz="2400" i="1" dirty="0"/>
              <a:t>Save as RTF</a:t>
            </a:r>
            <a:r>
              <a:rPr lang="en-US" altLang="en-US" sz="2400" dirty="0"/>
              <a:t> will allow you to save the bibliography as a rich text file, which can be opened for example in Word.</a:t>
            </a:r>
          </a:p>
          <a:p>
            <a:pPr lvl="1">
              <a:lnSpc>
                <a:spcPct val="90000"/>
              </a:lnSpc>
            </a:pPr>
            <a:r>
              <a:rPr lang="en-US" altLang="en-US" sz="2400" i="1" dirty="0"/>
              <a:t>Save as HTML</a:t>
            </a:r>
            <a:r>
              <a:rPr lang="en-US" altLang="en-US" sz="2400" dirty="0"/>
              <a:t> will allow you to save the bibliography as a HTML file for viewing in a web browser. </a:t>
            </a:r>
          </a:p>
          <a:p>
            <a:pPr lvl="1">
              <a:lnSpc>
                <a:spcPct val="90000"/>
              </a:lnSpc>
            </a:pPr>
            <a:r>
              <a:rPr lang="en-US" altLang="en-US" sz="2400" i="1" dirty="0"/>
              <a:t>Save to Clipboard</a:t>
            </a:r>
            <a:r>
              <a:rPr lang="en-US" altLang="en-US" sz="2400" dirty="0"/>
              <a:t> will allow you to save the bibliography to your clipboard to paste into any text field. </a:t>
            </a:r>
          </a:p>
          <a:p>
            <a:pPr marL="319088" lvl="1" indent="0">
              <a:lnSpc>
                <a:spcPct val="90000"/>
              </a:lnSpc>
              <a:buNone/>
            </a:pPr>
            <a:r>
              <a:rPr lang="en-US" altLang="en-US" dirty="0"/>
              <a:t>Can “export” references into </a:t>
            </a:r>
            <a:r>
              <a:rPr lang="en-US" altLang="en-US" dirty="0" err="1"/>
              <a:t>bibtex</a:t>
            </a:r>
            <a:r>
              <a:rPr lang="en-US" altLang="en-US" dirty="0"/>
              <a:t> file. </a:t>
            </a:r>
          </a:p>
          <a:p>
            <a:pPr marL="319088" lvl="1" indent="0">
              <a:lnSpc>
                <a:spcPct val="90000"/>
              </a:lnSpc>
              <a:buNone/>
            </a:pPr>
            <a:endParaRPr lang="en-US" altLang="en-US" sz="2400" dirty="0"/>
          </a:p>
          <a:p>
            <a:pPr lvl="1">
              <a:lnSpc>
                <a:spcPct val="90000"/>
              </a:lnSpc>
            </a:pPr>
            <a:endParaRPr lang="en-US" altLang="en-US" sz="2000" dirty="0"/>
          </a:p>
        </p:txBody>
      </p:sp>
    </p:spTree>
    <p:extLst>
      <p:ext uri="{BB962C8B-B14F-4D97-AF65-F5344CB8AC3E}">
        <p14:creationId xmlns:p14="http://schemas.microsoft.com/office/powerpoint/2010/main" val="40083381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B102A-60CB-2B43-AF69-3D43E3FBDA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82FD8C-80AE-8B42-B285-EB0E8A54A20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2748C93-FD10-8D40-8AFE-089DE2DFD261}"/>
              </a:ext>
            </a:extLst>
          </p:cNvPr>
          <p:cNvPicPr>
            <a:picLocks noChangeAspect="1"/>
          </p:cNvPicPr>
          <p:nvPr/>
        </p:nvPicPr>
        <p:blipFill>
          <a:blip r:embed="rId2"/>
          <a:stretch>
            <a:fillRect/>
          </a:stretch>
        </p:blipFill>
        <p:spPr>
          <a:xfrm>
            <a:off x="0" y="1822040"/>
            <a:ext cx="9144000" cy="4817011"/>
          </a:xfrm>
          <a:prstGeom prst="rect">
            <a:avLst/>
          </a:prstGeom>
        </p:spPr>
      </p:pic>
      <p:pic>
        <p:nvPicPr>
          <p:cNvPr id="5" name="Picture 4">
            <a:extLst>
              <a:ext uri="{FF2B5EF4-FFF2-40B4-BE49-F238E27FC236}">
                <a16:creationId xmlns:a16="http://schemas.microsoft.com/office/drawing/2014/main" id="{1B04A396-0EB6-EF43-A0C4-7A9703B8A542}"/>
              </a:ext>
            </a:extLst>
          </p:cNvPr>
          <p:cNvPicPr>
            <a:picLocks noChangeAspect="1"/>
          </p:cNvPicPr>
          <p:nvPr/>
        </p:nvPicPr>
        <p:blipFill>
          <a:blip r:embed="rId3"/>
          <a:stretch>
            <a:fillRect/>
          </a:stretch>
        </p:blipFill>
        <p:spPr>
          <a:xfrm>
            <a:off x="12700" y="0"/>
            <a:ext cx="9144000" cy="5514321"/>
          </a:xfrm>
          <a:prstGeom prst="rect">
            <a:avLst/>
          </a:prstGeom>
        </p:spPr>
      </p:pic>
    </p:spTree>
    <p:extLst>
      <p:ext uri="{BB962C8B-B14F-4D97-AF65-F5344CB8AC3E}">
        <p14:creationId xmlns:p14="http://schemas.microsoft.com/office/powerpoint/2010/main" val="298883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D97B2DC-029C-C24D-82BD-D97001D46557}"/>
              </a:ext>
            </a:extLst>
          </p:cNvPr>
          <p:cNvSpPr>
            <a:spLocks noGrp="1" noChangeArrowheads="1"/>
          </p:cNvSpPr>
          <p:nvPr>
            <p:ph type="title"/>
          </p:nvPr>
        </p:nvSpPr>
        <p:spPr/>
        <p:txBody>
          <a:bodyPr/>
          <a:lstStyle/>
          <a:p>
            <a:r>
              <a:rPr lang="en-US" altLang="en-US"/>
              <a:t>Word Processor Integration</a:t>
            </a:r>
          </a:p>
        </p:txBody>
      </p:sp>
      <p:sp>
        <p:nvSpPr>
          <p:cNvPr id="49155" name="Rectangle 3">
            <a:extLst>
              <a:ext uri="{FF2B5EF4-FFF2-40B4-BE49-F238E27FC236}">
                <a16:creationId xmlns:a16="http://schemas.microsoft.com/office/drawing/2014/main" id="{4558AAA5-98D8-014B-819C-DDA864483D9E}"/>
              </a:ext>
            </a:extLst>
          </p:cNvPr>
          <p:cNvSpPr>
            <a:spLocks noGrp="1" noChangeArrowheads="1"/>
          </p:cNvSpPr>
          <p:nvPr>
            <p:ph idx="1"/>
          </p:nvPr>
        </p:nvSpPr>
        <p:spPr>
          <a:xfrm>
            <a:off x="155575" y="1600200"/>
            <a:ext cx="8964613" cy="4525963"/>
          </a:xfrm>
        </p:spPr>
        <p:txBody>
          <a:bodyPr/>
          <a:lstStyle/>
          <a:p>
            <a:pPr>
              <a:lnSpc>
                <a:spcPct val="90000"/>
              </a:lnSpc>
              <a:defRPr/>
            </a:pPr>
            <a:r>
              <a:rPr lang="en-US" altLang="en-US" sz="2400" dirty="0" err="1"/>
              <a:t>Zotero's</a:t>
            </a:r>
            <a:r>
              <a:rPr lang="en-US" altLang="en-US" sz="2400" dirty="0"/>
              <a:t> Word and OpenOffice plugins allow users to insert citations directly from their word processing software.</a:t>
            </a:r>
          </a:p>
          <a:p>
            <a:pPr>
              <a:lnSpc>
                <a:spcPct val="90000"/>
              </a:lnSpc>
              <a:defRPr/>
            </a:pPr>
            <a:r>
              <a:rPr lang="en-US" altLang="en-US" sz="2400" dirty="0"/>
              <a:t>You can find a link to install the plugin on the </a:t>
            </a:r>
            <a:r>
              <a:rPr lang="en-US" altLang="en-US" sz="2400" dirty="0" err="1"/>
              <a:t>Zotero</a:t>
            </a:r>
            <a:r>
              <a:rPr lang="en-US" altLang="en-US" sz="2400" dirty="0"/>
              <a:t> homepage (www.zotero.org).</a:t>
            </a:r>
          </a:p>
          <a:p>
            <a:pPr>
              <a:lnSpc>
                <a:spcPct val="90000"/>
              </a:lnSpc>
              <a:defRPr/>
            </a:pPr>
            <a:r>
              <a:rPr lang="en-US" altLang="en-US" sz="2400" dirty="0"/>
              <a:t>After installing the plugin and clicking on </a:t>
            </a:r>
            <a:r>
              <a:rPr lang="en-US" altLang="en-US" sz="2400" dirty="0" err="1"/>
              <a:t>Zotero</a:t>
            </a:r>
            <a:r>
              <a:rPr lang="en-US" altLang="en-US" sz="2400" dirty="0"/>
              <a:t>, you should see this row of icons in your Microsoft Word toolbar:</a:t>
            </a:r>
          </a:p>
          <a:p>
            <a:pPr>
              <a:lnSpc>
                <a:spcPct val="90000"/>
              </a:lnSpc>
              <a:defRPr/>
            </a:pPr>
            <a:endParaRPr lang="en-US" altLang="en-US" sz="2400" dirty="0"/>
          </a:p>
          <a:p>
            <a:pPr>
              <a:lnSpc>
                <a:spcPct val="90000"/>
              </a:lnSpc>
              <a:defRPr/>
            </a:pPr>
            <a:endParaRPr lang="en-US" altLang="en-US" sz="2400" dirty="0"/>
          </a:p>
          <a:p>
            <a:pPr marL="0" indent="0">
              <a:lnSpc>
                <a:spcPct val="90000"/>
              </a:lnSpc>
              <a:buFontTx/>
              <a:buNone/>
              <a:defRPr/>
            </a:pPr>
            <a:endParaRPr lang="en-US" altLang="en-US" sz="2400" dirty="0"/>
          </a:p>
          <a:p>
            <a:pPr>
              <a:lnSpc>
                <a:spcPct val="90000"/>
              </a:lnSpc>
              <a:defRPr/>
            </a:pPr>
            <a:endParaRPr lang="en-US" altLang="en-US" sz="2400" dirty="0"/>
          </a:p>
          <a:p>
            <a:pPr>
              <a:lnSpc>
                <a:spcPct val="90000"/>
              </a:lnSpc>
              <a:defRPr/>
            </a:pPr>
            <a:r>
              <a:rPr lang="en-US" altLang="en-US" sz="2400" dirty="0"/>
              <a:t>These six buttons allow you to manage references and bibliographies in your Microsoft Word documents. </a:t>
            </a:r>
          </a:p>
        </p:txBody>
      </p:sp>
      <p:pic>
        <p:nvPicPr>
          <p:cNvPr id="49156" name="Picture 1">
            <a:extLst>
              <a:ext uri="{FF2B5EF4-FFF2-40B4-BE49-F238E27FC236}">
                <a16:creationId xmlns:a16="http://schemas.microsoft.com/office/drawing/2014/main" id="{588A6E1E-B2B9-3B4C-9EEC-A21E4D12DE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862388"/>
            <a:ext cx="5545137"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00781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a:extLst>
              <a:ext uri="{FF2B5EF4-FFF2-40B4-BE49-F238E27FC236}">
                <a16:creationId xmlns:a16="http://schemas.microsoft.com/office/drawing/2014/main" id="{640FECE0-FED0-134B-AC5C-9CB5137007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3" y="34925"/>
            <a:ext cx="9126537" cy="682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hthoek 3">
            <a:extLst>
              <a:ext uri="{FF2B5EF4-FFF2-40B4-BE49-F238E27FC236}">
                <a16:creationId xmlns:a16="http://schemas.microsoft.com/office/drawing/2014/main" id="{8F83D607-EDB6-7541-A4DD-FCFFD4841936}"/>
              </a:ext>
            </a:extLst>
          </p:cNvPr>
          <p:cNvSpPr/>
          <p:nvPr/>
        </p:nvSpPr>
        <p:spPr>
          <a:xfrm>
            <a:off x="6948488" y="260350"/>
            <a:ext cx="71913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cxnSp>
        <p:nvCxnSpPr>
          <p:cNvPr id="6" name="Rechte verbindingslijn met pijl 6">
            <a:extLst>
              <a:ext uri="{FF2B5EF4-FFF2-40B4-BE49-F238E27FC236}">
                <a16:creationId xmlns:a16="http://schemas.microsoft.com/office/drawing/2014/main" id="{0A7FB87B-8D35-7B44-B35D-B452D7D5908A}"/>
              </a:ext>
            </a:extLst>
          </p:cNvPr>
          <p:cNvCxnSpPr>
            <a:endCxn id="5" idx="2"/>
          </p:cNvCxnSpPr>
          <p:nvPr/>
        </p:nvCxnSpPr>
        <p:spPr>
          <a:xfrm flipV="1">
            <a:off x="5441950" y="692150"/>
            <a:ext cx="1865313" cy="256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3" name="Tekstvak 2">
            <a:extLst>
              <a:ext uri="{FF2B5EF4-FFF2-40B4-BE49-F238E27FC236}">
                <a16:creationId xmlns:a16="http://schemas.microsoft.com/office/drawing/2014/main" id="{CA8AE0BA-7C03-4342-B023-1E8BDC8D0850}"/>
              </a:ext>
            </a:extLst>
          </p:cNvPr>
          <p:cNvSpPr txBox="1">
            <a:spLocks noChangeArrowheads="1"/>
          </p:cNvSpPr>
          <p:nvPr/>
        </p:nvSpPr>
        <p:spPr bwMode="auto">
          <a:xfrm>
            <a:off x="4337050" y="2967038"/>
            <a:ext cx="3330575" cy="923925"/>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a:t>In </a:t>
            </a:r>
            <a:r>
              <a:rPr lang="nl-NL" altLang="en-US" sz="1800">
                <a:solidFill>
                  <a:srgbClr val="CC0066"/>
                </a:solidFill>
              </a:rPr>
              <a:t>MS Word</a:t>
            </a:r>
            <a:r>
              <a:rPr lang="nl-NL" altLang="en-US" sz="1800"/>
              <a:t>,</a:t>
            </a:r>
            <a:r>
              <a:rPr lang="nl-NL" altLang="en-US" sz="1800">
                <a:solidFill>
                  <a:srgbClr val="CC0066"/>
                </a:solidFill>
              </a:rPr>
              <a:t> </a:t>
            </a:r>
            <a:r>
              <a:rPr lang="nl-NL" altLang="en-US" sz="1800"/>
              <a:t>click on </a:t>
            </a:r>
            <a:r>
              <a:rPr lang="nl-NL" altLang="en-US" sz="1800">
                <a:solidFill>
                  <a:srgbClr val="CC0066"/>
                </a:solidFill>
              </a:rPr>
              <a:t>ZOTERO </a:t>
            </a:r>
            <a:r>
              <a:rPr lang="nl-NL" altLang="en-US" sz="1800"/>
              <a:t>in the toolbar. This will display the </a:t>
            </a:r>
            <a:r>
              <a:rPr lang="nl-NL" altLang="en-US" sz="1800">
                <a:solidFill>
                  <a:srgbClr val="CC0066"/>
                </a:solidFill>
              </a:rPr>
              <a:t>Zotero Plugin</a:t>
            </a:r>
            <a:r>
              <a:rPr lang="nl-NL" altLang="en-US" sz="1800"/>
              <a:t>.</a:t>
            </a:r>
          </a:p>
        </p:txBody>
      </p:sp>
      <p:sp>
        <p:nvSpPr>
          <p:cNvPr id="9" name="Rechthoek 3">
            <a:extLst>
              <a:ext uri="{FF2B5EF4-FFF2-40B4-BE49-F238E27FC236}">
                <a16:creationId xmlns:a16="http://schemas.microsoft.com/office/drawing/2014/main" id="{733C8708-AB92-5044-BA78-DA20504989EC}"/>
              </a:ext>
            </a:extLst>
          </p:cNvPr>
          <p:cNvSpPr/>
          <p:nvPr/>
        </p:nvSpPr>
        <p:spPr>
          <a:xfrm>
            <a:off x="22225" y="561975"/>
            <a:ext cx="3541713" cy="981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Tree>
    <p:extLst>
      <p:ext uri="{BB962C8B-B14F-4D97-AF65-F5344CB8AC3E}">
        <p14:creationId xmlns:p14="http://schemas.microsoft.com/office/powerpoint/2010/main" val="16121147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4">
            <a:extLst>
              <a:ext uri="{FF2B5EF4-FFF2-40B4-BE49-F238E27FC236}">
                <a16:creationId xmlns:a16="http://schemas.microsoft.com/office/drawing/2014/main" id="{B6C4064F-8459-3D40-970E-30948DE5FE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475" y="182563"/>
            <a:ext cx="55435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Content Placeholder 2">
            <a:extLst>
              <a:ext uri="{FF2B5EF4-FFF2-40B4-BE49-F238E27FC236}">
                <a16:creationId xmlns:a16="http://schemas.microsoft.com/office/drawing/2014/main" id="{F912A006-BD62-5341-9D5C-C15A9FE3D815}"/>
              </a:ext>
            </a:extLst>
          </p:cNvPr>
          <p:cNvSpPr>
            <a:spLocks noGrp="1"/>
          </p:cNvSpPr>
          <p:nvPr>
            <p:ph idx="1"/>
          </p:nvPr>
        </p:nvSpPr>
        <p:spPr>
          <a:xfrm>
            <a:off x="509588" y="2565400"/>
            <a:ext cx="8229600" cy="4265613"/>
          </a:xfrm>
        </p:spPr>
        <p:txBody>
          <a:bodyPr/>
          <a:lstStyle/>
          <a:p>
            <a:pPr>
              <a:defRPr/>
            </a:pPr>
            <a:r>
              <a:rPr lang="en-US" altLang="en-US" sz="2800" dirty="0" err="1"/>
              <a:t>Zotero</a:t>
            </a:r>
            <a:r>
              <a:rPr lang="en-US" altLang="en-US" sz="2800" dirty="0"/>
              <a:t> Add Citation/Edit Citation</a:t>
            </a:r>
          </a:p>
          <a:p>
            <a:pPr>
              <a:defRPr/>
            </a:pPr>
            <a:endParaRPr lang="en-US" altLang="en-US" sz="2800" dirty="0"/>
          </a:p>
          <a:p>
            <a:pPr>
              <a:defRPr/>
            </a:pPr>
            <a:r>
              <a:rPr lang="en-US" altLang="en-US" sz="2800" dirty="0" err="1"/>
              <a:t>Zotero</a:t>
            </a:r>
            <a:r>
              <a:rPr lang="en-US" altLang="en-US" sz="2800" dirty="0"/>
              <a:t> Insert Bibliography/Edit Bibliography</a:t>
            </a:r>
          </a:p>
          <a:p>
            <a:pPr>
              <a:defRPr/>
            </a:pPr>
            <a:endParaRPr lang="en-US" altLang="en-US" sz="2800" dirty="0"/>
          </a:p>
          <a:p>
            <a:pPr>
              <a:defRPr/>
            </a:pPr>
            <a:r>
              <a:rPr lang="en-US" altLang="en-US" sz="2800" dirty="0" err="1"/>
              <a:t>Zotero</a:t>
            </a:r>
            <a:r>
              <a:rPr lang="en-US" altLang="en-US" sz="2800" dirty="0"/>
              <a:t> Set Documents Preferences</a:t>
            </a:r>
          </a:p>
          <a:p>
            <a:pPr marL="0" indent="0">
              <a:buFontTx/>
              <a:buNone/>
              <a:defRPr/>
            </a:pPr>
            <a:r>
              <a:rPr lang="en-US" altLang="en-US" sz="2800" dirty="0"/>
              <a:t>   (to change the style) </a:t>
            </a:r>
          </a:p>
        </p:txBody>
      </p:sp>
      <p:sp>
        <p:nvSpPr>
          <p:cNvPr id="9" name="Rechthoek 3">
            <a:extLst>
              <a:ext uri="{FF2B5EF4-FFF2-40B4-BE49-F238E27FC236}">
                <a16:creationId xmlns:a16="http://schemas.microsoft.com/office/drawing/2014/main" id="{9906BBBC-F13C-0149-A72C-87F572FA6D5D}"/>
              </a:ext>
            </a:extLst>
          </p:cNvPr>
          <p:cNvSpPr/>
          <p:nvPr/>
        </p:nvSpPr>
        <p:spPr>
          <a:xfrm>
            <a:off x="498475" y="182563"/>
            <a:ext cx="833438" cy="11858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cxnSp>
        <p:nvCxnSpPr>
          <p:cNvPr id="11" name="Rechte verbindingslijn met pijl 7">
            <a:extLst>
              <a:ext uri="{FF2B5EF4-FFF2-40B4-BE49-F238E27FC236}">
                <a16:creationId xmlns:a16="http://schemas.microsoft.com/office/drawing/2014/main" id="{94DE5376-FA33-ED45-9AE2-03FE0F8700D3}"/>
              </a:ext>
            </a:extLst>
          </p:cNvPr>
          <p:cNvCxnSpPr/>
          <p:nvPr/>
        </p:nvCxnSpPr>
        <p:spPr>
          <a:xfrm flipH="1" flipV="1">
            <a:off x="3113088" y="576263"/>
            <a:ext cx="2395537" cy="41211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Rechte verbindingslijn met pijl 7">
            <a:extLst>
              <a:ext uri="{FF2B5EF4-FFF2-40B4-BE49-F238E27FC236}">
                <a16:creationId xmlns:a16="http://schemas.microsoft.com/office/drawing/2014/main" id="{3A56CBC8-3363-E245-AC1E-7D52767B1FC2}"/>
              </a:ext>
            </a:extLst>
          </p:cNvPr>
          <p:cNvCxnSpPr/>
          <p:nvPr/>
        </p:nvCxnSpPr>
        <p:spPr>
          <a:xfrm flipH="1" flipV="1">
            <a:off x="2144713" y="1327150"/>
            <a:ext cx="1287462" cy="246221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Rechte verbindingslijn met pijl 7">
            <a:extLst>
              <a:ext uri="{FF2B5EF4-FFF2-40B4-BE49-F238E27FC236}">
                <a16:creationId xmlns:a16="http://schemas.microsoft.com/office/drawing/2014/main" id="{216F9B81-FC19-5F4A-A9C8-B7EBB0290B82}"/>
              </a:ext>
            </a:extLst>
          </p:cNvPr>
          <p:cNvCxnSpPr/>
          <p:nvPr/>
        </p:nvCxnSpPr>
        <p:spPr>
          <a:xfrm flipH="1" flipV="1">
            <a:off x="1035050" y="1368425"/>
            <a:ext cx="657225" cy="13398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280" name="Tekstvak 2">
            <a:extLst>
              <a:ext uri="{FF2B5EF4-FFF2-40B4-BE49-F238E27FC236}">
                <a16:creationId xmlns:a16="http://schemas.microsoft.com/office/drawing/2014/main" id="{5A75918C-C745-DF49-91FA-A334C21EA06D}"/>
              </a:ext>
            </a:extLst>
          </p:cNvPr>
          <p:cNvSpPr txBox="1">
            <a:spLocks noChangeArrowheads="1"/>
          </p:cNvSpPr>
          <p:nvPr/>
        </p:nvSpPr>
        <p:spPr bwMode="auto">
          <a:xfrm>
            <a:off x="6196013" y="549275"/>
            <a:ext cx="2735262" cy="646113"/>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a:t>The key Zotero options are listed on this page.</a:t>
            </a:r>
            <a:endParaRPr lang="nl-NL" altLang="en-US" sz="1800">
              <a:solidFill>
                <a:srgbClr val="CC0066"/>
              </a:solidFill>
            </a:endParaRPr>
          </a:p>
        </p:txBody>
      </p:sp>
      <p:sp>
        <p:nvSpPr>
          <p:cNvPr id="14" name="Rechthoek 3">
            <a:extLst>
              <a:ext uri="{FF2B5EF4-FFF2-40B4-BE49-F238E27FC236}">
                <a16:creationId xmlns:a16="http://schemas.microsoft.com/office/drawing/2014/main" id="{D9F77C13-EAAF-9243-BACF-8640C0A7FFB1}"/>
              </a:ext>
            </a:extLst>
          </p:cNvPr>
          <p:cNvSpPr/>
          <p:nvPr/>
        </p:nvSpPr>
        <p:spPr>
          <a:xfrm>
            <a:off x="1363663" y="182563"/>
            <a:ext cx="2368550" cy="7858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6" name="Rechthoek 3">
            <a:extLst>
              <a:ext uri="{FF2B5EF4-FFF2-40B4-BE49-F238E27FC236}">
                <a16:creationId xmlns:a16="http://schemas.microsoft.com/office/drawing/2014/main" id="{7F3FB6A3-6B3D-554F-8BE4-82A0AB75CE41}"/>
              </a:ext>
            </a:extLst>
          </p:cNvPr>
          <p:cNvSpPr/>
          <p:nvPr/>
        </p:nvSpPr>
        <p:spPr>
          <a:xfrm>
            <a:off x="1338263" y="576263"/>
            <a:ext cx="2368550" cy="7842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Tree>
    <p:extLst>
      <p:ext uri="{BB962C8B-B14F-4D97-AF65-F5344CB8AC3E}">
        <p14:creationId xmlns:p14="http://schemas.microsoft.com/office/powerpoint/2010/main" val="19982742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7">
            <a:extLst>
              <a:ext uri="{FF2B5EF4-FFF2-40B4-BE49-F238E27FC236}">
                <a16:creationId xmlns:a16="http://schemas.microsoft.com/office/drawing/2014/main" id="{BB7896BF-F218-6740-B355-F288144FCF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kstvak 4">
            <a:extLst>
              <a:ext uri="{FF2B5EF4-FFF2-40B4-BE49-F238E27FC236}">
                <a16:creationId xmlns:a16="http://schemas.microsoft.com/office/drawing/2014/main" id="{382E7300-FE8B-8447-AB48-D166C40C7ADE}"/>
              </a:ext>
            </a:extLst>
          </p:cNvPr>
          <p:cNvSpPr txBox="1">
            <a:spLocks noChangeArrowheads="1"/>
          </p:cNvSpPr>
          <p:nvPr/>
        </p:nvSpPr>
        <p:spPr bwMode="auto">
          <a:xfrm>
            <a:off x="4067175" y="1916113"/>
            <a:ext cx="3889375" cy="2085975"/>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nSpc>
                <a:spcPct val="90000"/>
              </a:lnSpc>
              <a:buFontTx/>
              <a:buNone/>
            </a:pPr>
            <a:r>
              <a:rPr lang="nl-NL" altLang="en-US" sz="1800"/>
              <a:t>To add a reference ( footnote), click on the </a:t>
            </a:r>
            <a:r>
              <a:rPr lang="nl-NL" altLang="en-US" sz="1800">
                <a:solidFill>
                  <a:srgbClr val="CC0066"/>
                </a:solidFill>
              </a:rPr>
              <a:t>Zotero Add/Edit Citation </a:t>
            </a:r>
            <a:r>
              <a:rPr lang="nl-NL" altLang="en-US" sz="1800"/>
              <a:t>icon.  If this is the first citation to be added, the </a:t>
            </a:r>
            <a:r>
              <a:rPr lang="nl-NL" altLang="en-US" sz="1800">
                <a:solidFill>
                  <a:srgbClr val="CC0066"/>
                </a:solidFill>
              </a:rPr>
              <a:t>Document Preferences </a:t>
            </a:r>
            <a:r>
              <a:rPr lang="nl-NL" altLang="en-US" sz="1800"/>
              <a:t>window will open.  Choose the bibliographic format you want to use and click on</a:t>
            </a:r>
            <a:r>
              <a:rPr lang="nl-NL" altLang="en-US" sz="1800">
                <a:solidFill>
                  <a:srgbClr val="CC0066"/>
                </a:solidFill>
              </a:rPr>
              <a:t> OK</a:t>
            </a:r>
            <a:r>
              <a:rPr lang="nl-NL" altLang="en-US" sz="1800"/>
              <a:t> – in this case Vancouver.</a:t>
            </a:r>
            <a:endParaRPr lang="en-US" altLang="en-US" sz="1600"/>
          </a:p>
        </p:txBody>
      </p:sp>
      <p:pic>
        <p:nvPicPr>
          <p:cNvPr id="55300" name="Picture 7">
            <a:extLst>
              <a:ext uri="{FF2B5EF4-FFF2-40B4-BE49-F238E27FC236}">
                <a16:creationId xmlns:a16="http://schemas.microsoft.com/office/drawing/2014/main" id="{A2565D82-22C1-E84F-AE17-C17F71F499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47625"/>
            <a:ext cx="3833812"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hthoek 3">
            <a:extLst>
              <a:ext uri="{FF2B5EF4-FFF2-40B4-BE49-F238E27FC236}">
                <a16:creationId xmlns:a16="http://schemas.microsoft.com/office/drawing/2014/main" id="{17705541-B0A7-4241-BF57-54A7DF22D4D5}"/>
              </a:ext>
            </a:extLst>
          </p:cNvPr>
          <p:cNvSpPr/>
          <p:nvPr/>
        </p:nvSpPr>
        <p:spPr>
          <a:xfrm>
            <a:off x="0" y="47625"/>
            <a:ext cx="611188" cy="860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3" name="Rechthoek 3">
            <a:extLst>
              <a:ext uri="{FF2B5EF4-FFF2-40B4-BE49-F238E27FC236}">
                <a16:creationId xmlns:a16="http://schemas.microsoft.com/office/drawing/2014/main" id="{D11E3FDA-409E-F04E-BCCE-F214836CC5FD}"/>
              </a:ext>
            </a:extLst>
          </p:cNvPr>
          <p:cNvSpPr/>
          <p:nvPr/>
        </p:nvSpPr>
        <p:spPr>
          <a:xfrm>
            <a:off x="2555875" y="1919288"/>
            <a:ext cx="806450"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7" name="Rechthoek 5">
            <a:extLst>
              <a:ext uri="{FF2B5EF4-FFF2-40B4-BE49-F238E27FC236}">
                <a16:creationId xmlns:a16="http://schemas.microsoft.com/office/drawing/2014/main" id="{E023CBA1-7745-7544-9C56-75DA79B1399B}"/>
              </a:ext>
            </a:extLst>
          </p:cNvPr>
          <p:cNvSpPr/>
          <p:nvPr/>
        </p:nvSpPr>
        <p:spPr>
          <a:xfrm>
            <a:off x="6588125" y="5876925"/>
            <a:ext cx="936625"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cxnSp>
        <p:nvCxnSpPr>
          <p:cNvPr id="6" name="Rechte verbindingslijn met pijl 7">
            <a:extLst>
              <a:ext uri="{FF2B5EF4-FFF2-40B4-BE49-F238E27FC236}">
                <a16:creationId xmlns:a16="http://schemas.microsoft.com/office/drawing/2014/main" id="{505D02C9-EDFB-1F4E-8129-9A8FC98BE146}"/>
              </a:ext>
            </a:extLst>
          </p:cNvPr>
          <p:cNvCxnSpPr>
            <a:endCxn id="5" idx="2"/>
          </p:cNvCxnSpPr>
          <p:nvPr/>
        </p:nvCxnSpPr>
        <p:spPr>
          <a:xfrm flipH="1" flipV="1">
            <a:off x="306388" y="908050"/>
            <a:ext cx="4552950" cy="15065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9861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a:extLst>
              <a:ext uri="{FF2B5EF4-FFF2-40B4-BE49-F238E27FC236}">
                <a16:creationId xmlns:a16="http://schemas.microsoft.com/office/drawing/2014/main" id="{12D62F15-B2BB-6D46-8D2E-9672186467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3338"/>
            <a:ext cx="9148763"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2">
            <a:extLst>
              <a:ext uri="{FF2B5EF4-FFF2-40B4-BE49-F238E27FC236}">
                <a16:creationId xmlns:a16="http://schemas.microsoft.com/office/drawing/2014/main" id="{FB3B16B5-3E00-1746-BD03-E4ED735DAF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716338"/>
            <a:ext cx="8675687"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kstvak 4">
            <a:extLst>
              <a:ext uri="{FF2B5EF4-FFF2-40B4-BE49-F238E27FC236}">
                <a16:creationId xmlns:a16="http://schemas.microsoft.com/office/drawing/2014/main" id="{F41D296F-09E0-1246-BA3D-79D56D31F9D7}"/>
              </a:ext>
            </a:extLst>
          </p:cNvPr>
          <p:cNvSpPr txBox="1">
            <a:spLocks noChangeArrowheads="1"/>
          </p:cNvSpPr>
          <p:nvPr/>
        </p:nvSpPr>
        <p:spPr bwMode="auto">
          <a:xfrm>
            <a:off x="4129088" y="227013"/>
            <a:ext cx="4308475" cy="922337"/>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a:t>The new </a:t>
            </a:r>
            <a:r>
              <a:rPr lang="nl-NL" altLang="en-US" sz="1800">
                <a:solidFill>
                  <a:srgbClr val="CC0066"/>
                </a:solidFill>
              </a:rPr>
              <a:t>Z box</a:t>
            </a:r>
            <a:r>
              <a:rPr lang="nl-NL" altLang="en-US" sz="1800"/>
              <a:t> will appear.  Click on the</a:t>
            </a:r>
            <a:r>
              <a:rPr lang="nl-NL" altLang="en-US" sz="1800">
                <a:solidFill>
                  <a:srgbClr val="CC0066"/>
                </a:solidFill>
              </a:rPr>
              <a:t> Check </a:t>
            </a:r>
            <a:r>
              <a:rPr lang="nl-NL" altLang="en-US" sz="1800"/>
              <a:t>and then </a:t>
            </a:r>
            <a:r>
              <a:rPr lang="nl-NL" altLang="en-US" sz="1800">
                <a:solidFill>
                  <a:srgbClr val="CC0066"/>
                </a:solidFill>
              </a:rPr>
              <a:t>Classic View </a:t>
            </a:r>
            <a:r>
              <a:rPr lang="nl-NL" altLang="en-US" sz="1800"/>
              <a:t>option. The </a:t>
            </a:r>
            <a:r>
              <a:rPr lang="nl-NL" altLang="en-US" sz="1800">
                <a:solidFill>
                  <a:srgbClr val="CC0066"/>
                </a:solidFill>
              </a:rPr>
              <a:t>Add/Edit Citation </a:t>
            </a:r>
            <a:r>
              <a:rPr lang="nl-NL" altLang="en-US" sz="1800"/>
              <a:t>window will open.  </a:t>
            </a:r>
          </a:p>
        </p:txBody>
      </p:sp>
      <p:sp>
        <p:nvSpPr>
          <p:cNvPr id="7" name="Rechthoek 3">
            <a:extLst>
              <a:ext uri="{FF2B5EF4-FFF2-40B4-BE49-F238E27FC236}">
                <a16:creationId xmlns:a16="http://schemas.microsoft.com/office/drawing/2014/main" id="{C3791D0E-1939-914E-8AD8-FBC3EA6042C5}"/>
              </a:ext>
            </a:extLst>
          </p:cNvPr>
          <p:cNvSpPr/>
          <p:nvPr/>
        </p:nvSpPr>
        <p:spPr>
          <a:xfrm>
            <a:off x="2411413" y="1989138"/>
            <a:ext cx="1943100" cy="792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8" name="Rechthoek 3">
            <a:extLst>
              <a:ext uri="{FF2B5EF4-FFF2-40B4-BE49-F238E27FC236}">
                <a16:creationId xmlns:a16="http://schemas.microsoft.com/office/drawing/2014/main" id="{F1D05146-E0FB-4F49-A66E-B0842997C188}"/>
              </a:ext>
            </a:extLst>
          </p:cNvPr>
          <p:cNvSpPr/>
          <p:nvPr/>
        </p:nvSpPr>
        <p:spPr>
          <a:xfrm>
            <a:off x="6804025" y="5805488"/>
            <a:ext cx="395288"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56327" name="Tekstvak 4">
            <a:extLst>
              <a:ext uri="{FF2B5EF4-FFF2-40B4-BE49-F238E27FC236}">
                <a16:creationId xmlns:a16="http://schemas.microsoft.com/office/drawing/2014/main" id="{1A8B40AB-F43B-F64B-B266-8F8E1040D9B3}"/>
              </a:ext>
            </a:extLst>
          </p:cNvPr>
          <p:cNvSpPr txBox="1">
            <a:spLocks noChangeArrowheads="1"/>
          </p:cNvSpPr>
          <p:nvPr/>
        </p:nvSpPr>
        <p:spPr bwMode="auto">
          <a:xfrm>
            <a:off x="4987925" y="2635250"/>
            <a:ext cx="3527425" cy="1200150"/>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a:t>In the </a:t>
            </a:r>
            <a:r>
              <a:rPr lang="nl-NL" altLang="en-US" sz="1800">
                <a:solidFill>
                  <a:srgbClr val="CC0066"/>
                </a:solidFill>
              </a:rPr>
              <a:t>Add/Edit Citation </a:t>
            </a:r>
            <a:r>
              <a:rPr lang="nl-NL" altLang="en-US" sz="1800"/>
              <a:t>window, highlight the citation you want as a reference.  Add the</a:t>
            </a:r>
            <a:r>
              <a:rPr lang="nl-NL" altLang="en-US" sz="1800">
                <a:solidFill>
                  <a:srgbClr val="CC0066"/>
                </a:solidFill>
              </a:rPr>
              <a:t> page # </a:t>
            </a:r>
            <a:r>
              <a:rPr lang="nl-NL" altLang="en-US" sz="1800"/>
              <a:t>and click on </a:t>
            </a:r>
            <a:r>
              <a:rPr lang="nl-NL" altLang="en-US" sz="1800">
                <a:solidFill>
                  <a:srgbClr val="CC0066"/>
                </a:solidFill>
              </a:rPr>
              <a:t>OK</a:t>
            </a:r>
            <a:r>
              <a:rPr lang="nl-NL" altLang="en-US" sz="1800"/>
              <a:t>.</a:t>
            </a:r>
          </a:p>
        </p:txBody>
      </p:sp>
      <p:cxnSp>
        <p:nvCxnSpPr>
          <p:cNvPr id="10" name="Rechte verbindingslijn met pijl 7">
            <a:extLst>
              <a:ext uri="{FF2B5EF4-FFF2-40B4-BE49-F238E27FC236}">
                <a16:creationId xmlns:a16="http://schemas.microsoft.com/office/drawing/2014/main" id="{5DA99E0C-540E-5B46-8DCA-FBAAAD606641}"/>
              </a:ext>
            </a:extLst>
          </p:cNvPr>
          <p:cNvCxnSpPr/>
          <p:nvPr/>
        </p:nvCxnSpPr>
        <p:spPr>
          <a:xfrm flipH="1">
            <a:off x="4459288" y="3235325"/>
            <a:ext cx="1265237" cy="163353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6329" name="Picture 16">
            <a:extLst>
              <a:ext uri="{FF2B5EF4-FFF2-40B4-BE49-F238E27FC236}">
                <a16:creationId xmlns:a16="http://schemas.microsoft.com/office/drawing/2014/main" id="{45A3CCA8-7503-0E4E-91B8-E808A6C00C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3" y="47625"/>
            <a:ext cx="3833812"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Rechte verbindingslijn met pijl 7">
            <a:extLst>
              <a:ext uri="{FF2B5EF4-FFF2-40B4-BE49-F238E27FC236}">
                <a16:creationId xmlns:a16="http://schemas.microsoft.com/office/drawing/2014/main" id="{D11C7A2E-6F00-744B-BA38-646FB1E49370}"/>
              </a:ext>
            </a:extLst>
          </p:cNvPr>
          <p:cNvCxnSpPr/>
          <p:nvPr/>
        </p:nvCxnSpPr>
        <p:spPr>
          <a:xfrm flipH="1">
            <a:off x="2794000" y="811213"/>
            <a:ext cx="1779588" cy="150971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Rechthoek 3">
            <a:extLst>
              <a:ext uri="{FF2B5EF4-FFF2-40B4-BE49-F238E27FC236}">
                <a16:creationId xmlns:a16="http://schemas.microsoft.com/office/drawing/2014/main" id="{08574462-B56E-1C48-8F49-E81115EEC8A8}"/>
              </a:ext>
            </a:extLst>
          </p:cNvPr>
          <p:cNvSpPr/>
          <p:nvPr/>
        </p:nvSpPr>
        <p:spPr>
          <a:xfrm>
            <a:off x="5148263" y="5445125"/>
            <a:ext cx="2232025" cy="360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4" name="Rechthoek 3">
            <a:extLst>
              <a:ext uri="{FF2B5EF4-FFF2-40B4-BE49-F238E27FC236}">
                <a16:creationId xmlns:a16="http://schemas.microsoft.com/office/drawing/2014/main" id="{638455EF-CD8E-1242-9152-8444EC19ABC2}"/>
              </a:ext>
            </a:extLst>
          </p:cNvPr>
          <p:cNvSpPr/>
          <p:nvPr/>
        </p:nvSpPr>
        <p:spPr>
          <a:xfrm>
            <a:off x="11113" y="0"/>
            <a:ext cx="600075" cy="908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Tree>
    <p:extLst>
      <p:ext uri="{BB962C8B-B14F-4D97-AF65-F5344CB8AC3E}">
        <p14:creationId xmlns:p14="http://schemas.microsoft.com/office/powerpoint/2010/main" val="38872797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a:extLst>
              <a:ext uri="{FF2B5EF4-FFF2-40B4-BE49-F238E27FC236}">
                <a16:creationId xmlns:a16="http://schemas.microsoft.com/office/drawing/2014/main" id="{9D2B1848-9CC9-4747-8B44-25E8D1D676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30325"/>
            <a:ext cx="91440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kstvak 4">
            <a:extLst>
              <a:ext uri="{FF2B5EF4-FFF2-40B4-BE49-F238E27FC236}">
                <a16:creationId xmlns:a16="http://schemas.microsoft.com/office/drawing/2014/main" id="{49A694FE-F058-A540-8849-E09BC6634274}"/>
              </a:ext>
            </a:extLst>
          </p:cNvPr>
          <p:cNvSpPr txBox="1">
            <a:spLocks noChangeArrowheads="1"/>
          </p:cNvSpPr>
          <p:nvPr/>
        </p:nvSpPr>
        <p:spPr bwMode="auto">
          <a:xfrm>
            <a:off x="3168650" y="565150"/>
            <a:ext cx="3635375" cy="646113"/>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a:t>We have added 3 Vancouver style references to this document.</a:t>
            </a:r>
          </a:p>
        </p:txBody>
      </p:sp>
      <p:sp>
        <p:nvSpPr>
          <p:cNvPr id="9" name="Rechthoek 3">
            <a:extLst>
              <a:ext uri="{FF2B5EF4-FFF2-40B4-BE49-F238E27FC236}">
                <a16:creationId xmlns:a16="http://schemas.microsoft.com/office/drawing/2014/main" id="{CF28F230-79D8-A04F-BCE8-9F6DF2004B78}"/>
              </a:ext>
            </a:extLst>
          </p:cNvPr>
          <p:cNvSpPr/>
          <p:nvPr/>
        </p:nvSpPr>
        <p:spPr>
          <a:xfrm>
            <a:off x="8459788" y="4221163"/>
            <a:ext cx="396875"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0" name="Rechthoek 3">
            <a:extLst>
              <a:ext uri="{FF2B5EF4-FFF2-40B4-BE49-F238E27FC236}">
                <a16:creationId xmlns:a16="http://schemas.microsoft.com/office/drawing/2014/main" id="{37AC9367-40FA-594C-9DFC-FBD268A08C0A}"/>
              </a:ext>
            </a:extLst>
          </p:cNvPr>
          <p:cNvSpPr/>
          <p:nvPr/>
        </p:nvSpPr>
        <p:spPr>
          <a:xfrm>
            <a:off x="5651500" y="3500438"/>
            <a:ext cx="396875" cy="4333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11" name="Rechthoek 3">
            <a:extLst>
              <a:ext uri="{FF2B5EF4-FFF2-40B4-BE49-F238E27FC236}">
                <a16:creationId xmlns:a16="http://schemas.microsoft.com/office/drawing/2014/main" id="{46EF42B8-05AF-0749-A440-ABCD1358F39F}"/>
              </a:ext>
            </a:extLst>
          </p:cNvPr>
          <p:cNvSpPr/>
          <p:nvPr/>
        </p:nvSpPr>
        <p:spPr>
          <a:xfrm>
            <a:off x="6804025" y="2133600"/>
            <a:ext cx="395288"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Tree>
    <p:extLst>
      <p:ext uri="{BB962C8B-B14F-4D97-AF65-F5344CB8AC3E}">
        <p14:creationId xmlns:p14="http://schemas.microsoft.com/office/powerpoint/2010/main" val="26342766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a:extLst>
              <a:ext uri="{FF2B5EF4-FFF2-40B4-BE49-F238E27FC236}">
                <a16:creationId xmlns:a16="http://schemas.microsoft.com/office/drawing/2014/main" id="{7E21C4A3-9ED4-234D-BE19-7CE1B0236D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kstvak 4">
            <a:extLst>
              <a:ext uri="{FF2B5EF4-FFF2-40B4-BE49-F238E27FC236}">
                <a16:creationId xmlns:a16="http://schemas.microsoft.com/office/drawing/2014/main" id="{BE603177-9DB6-4548-B001-DFF012614650}"/>
              </a:ext>
            </a:extLst>
          </p:cNvPr>
          <p:cNvSpPr txBox="1">
            <a:spLocks noChangeArrowheads="1"/>
          </p:cNvSpPr>
          <p:nvPr/>
        </p:nvSpPr>
        <p:spPr bwMode="auto">
          <a:xfrm>
            <a:off x="3959225" y="176213"/>
            <a:ext cx="4716463" cy="1200150"/>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a:t>To create a bibliography, click on the </a:t>
            </a:r>
            <a:r>
              <a:rPr lang="nl-NL" altLang="en-US" sz="1800">
                <a:solidFill>
                  <a:srgbClr val="CC0066"/>
                </a:solidFill>
              </a:rPr>
              <a:t>Zotero Insert Bibliography </a:t>
            </a:r>
            <a:r>
              <a:rPr lang="nl-NL" altLang="en-US" sz="1800"/>
              <a:t>icon.  This automatically adds the bibliography (in the Vancouver format) to the bottom of the document.</a:t>
            </a:r>
          </a:p>
        </p:txBody>
      </p:sp>
      <p:cxnSp>
        <p:nvCxnSpPr>
          <p:cNvPr id="4" name="Rechte verbindingslijn met pijl 7">
            <a:extLst>
              <a:ext uri="{FF2B5EF4-FFF2-40B4-BE49-F238E27FC236}">
                <a16:creationId xmlns:a16="http://schemas.microsoft.com/office/drawing/2014/main" id="{F86EFD5C-4598-5E4F-8364-13A1027522C2}"/>
              </a:ext>
            </a:extLst>
          </p:cNvPr>
          <p:cNvCxnSpPr/>
          <p:nvPr/>
        </p:nvCxnSpPr>
        <p:spPr>
          <a:xfrm flipH="1">
            <a:off x="1908175" y="863600"/>
            <a:ext cx="2736850" cy="328612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8373" name="Picture 6">
            <a:extLst>
              <a:ext uri="{FF2B5EF4-FFF2-40B4-BE49-F238E27FC236}">
                <a16:creationId xmlns:a16="http://schemas.microsoft.com/office/drawing/2014/main" id="{EA46AB18-6CE8-F54D-BDD0-E4FEC00DA9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3" y="47625"/>
            <a:ext cx="3833812"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hthoek 3">
            <a:extLst>
              <a:ext uri="{FF2B5EF4-FFF2-40B4-BE49-F238E27FC236}">
                <a16:creationId xmlns:a16="http://schemas.microsoft.com/office/drawing/2014/main" id="{DA84B5CB-0A2E-5A49-8877-EE8D088FCC5A}"/>
              </a:ext>
            </a:extLst>
          </p:cNvPr>
          <p:cNvSpPr/>
          <p:nvPr/>
        </p:nvSpPr>
        <p:spPr>
          <a:xfrm>
            <a:off x="611188" y="288925"/>
            <a:ext cx="1439862" cy="3317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l-NL"/>
          </a:p>
        </p:txBody>
      </p:sp>
      <p:sp>
        <p:nvSpPr>
          <p:cNvPr id="58375" name="Tekstvak 4">
            <a:extLst>
              <a:ext uri="{FF2B5EF4-FFF2-40B4-BE49-F238E27FC236}">
                <a16:creationId xmlns:a16="http://schemas.microsoft.com/office/drawing/2014/main" id="{940C9F17-04DB-084F-AEE6-68769B5C5731}"/>
              </a:ext>
            </a:extLst>
          </p:cNvPr>
          <p:cNvSpPr txBox="1">
            <a:spLocks noChangeArrowheads="1"/>
          </p:cNvSpPr>
          <p:nvPr/>
        </p:nvSpPr>
        <p:spPr bwMode="auto">
          <a:xfrm>
            <a:off x="5113338" y="2133600"/>
            <a:ext cx="3429000" cy="1476375"/>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a:t>Note: </a:t>
            </a:r>
            <a:r>
              <a:rPr lang="en-US" altLang="en-US" sz="1800"/>
              <a:t>Do not use your word processor to edit citations.  Any changes automatically will revert to the original as Zotero updates your document. </a:t>
            </a:r>
            <a:endParaRPr lang="nl-NL" altLang="en-US" sz="1800"/>
          </a:p>
        </p:txBody>
      </p:sp>
    </p:spTree>
    <p:extLst>
      <p:ext uri="{BB962C8B-B14F-4D97-AF65-F5344CB8AC3E}">
        <p14:creationId xmlns:p14="http://schemas.microsoft.com/office/powerpoint/2010/main" val="218096954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8938CA3-EE36-0B4E-AF33-CEC7B20E80E9}"/>
              </a:ext>
            </a:extLst>
          </p:cNvPr>
          <p:cNvSpPr>
            <a:spLocks noGrp="1" noChangeArrowheads="1"/>
          </p:cNvSpPr>
          <p:nvPr>
            <p:ph type="title"/>
          </p:nvPr>
        </p:nvSpPr>
        <p:spPr/>
        <p:txBody>
          <a:bodyPr/>
          <a:lstStyle/>
          <a:p>
            <a:r>
              <a:rPr lang="en-US" altLang="en-US"/>
              <a:t>Citation Styles</a:t>
            </a:r>
          </a:p>
        </p:txBody>
      </p:sp>
      <p:sp>
        <p:nvSpPr>
          <p:cNvPr id="60419" name="Rectangle 3">
            <a:extLst>
              <a:ext uri="{FF2B5EF4-FFF2-40B4-BE49-F238E27FC236}">
                <a16:creationId xmlns:a16="http://schemas.microsoft.com/office/drawing/2014/main" id="{2F151777-CDC7-284A-97C9-F52142280DA7}"/>
              </a:ext>
            </a:extLst>
          </p:cNvPr>
          <p:cNvSpPr>
            <a:spLocks noGrp="1" noChangeArrowheads="1"/>
          </p:cNvSpPr>
          <p:nvPr>
            <p:ph idx="1"/>
          </p:nvPr>
        </p:nvSpPr>
        <p:spPr/>
        <p:txBody>
          <a:bodyPr/>
          <a:lstStyle/>
          <a:p>
            <a:r>
              <a:rPr lang="en-US" altLang="en-US" sz="2400" dirty="0"/>
              <a:t>A core feature of Zotero is its ability to automatically format citations and bibliographies.</a:t>
            </a:r>
          </a:p>
          <a:p>
            <a:r>
              <a:rPr lang="en-US" altLang="en-US" sz="2400" dirty="0"/>
              <a:t>By default Zotero comes with a selection of popular styles (such as APA, Harvard , </a:t>
            </a:r>
            <a:r>
              <a:rPr lang="en-US" altLang="en-US" sz="2400" dirty="0" err="1"/>
              <a:t>IEEand</a:t>
            </a:r>
            <a:r>
              <a:rPr lang="en-US" altLang="en-US" sz="2400" dirty="0"/>
              <a:t> Vancouver), but many more are available through the online Zotero Style Repository at:</a:t>
            </a:r>
            <a:br>
              <a:rPr lang="en-US" altLang="en-US" sz="2400" dirty="0"/>
            </a:br>
            <a:r>
              <a:rPr lang="en-US" altLang="en-US" sz="2400" dirty="0">
                <a:hlinkClick r:id="rId2"/>
              </a:rPr>
              <a:t>http://www.zotero.org/styles</a:t>
            </a:r>
            <a:r>
              <a:rPr lang="en-US" altLang="en-US" sz="2400" dirty="0"/>
              <a:t> </a:t>
            </a:r>
          </a:p>
          <a:p>
            <a:r>
              <a:rPr lang="en-US" altLang="en-US" sz="2400" dirty="0"/>
              <a:t>Visit the Style Repository and click the “[Install]” link next to the style you wish to install. </a:t>
            </a:r>
          </a:p>
        </p:txBody>
      </p:sp>
    </p:spTree>
    <p:extLst>
      <p:ext uri="{BB962C8B-B14F-4D97-AF65-F5344CB8AC3E}">
        <p14:creationId xmlns:p14="http://schemas.microsoft.com/office/powerpoint/2010/main" val="626840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457200" y="277813"/>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Installation</a:t>
            </a:r>
          </a:p>
        </p:txBody>
      </p:sp>
      <p:sp>
        <p:nvSpPr>
          <p:cNvPr id="9218" name="Rectangle 2"/>
          <p:cNvSpPr>
            <a:spLocks noGrp="1" noChangeArrowheads="1"/>
          </p:cNvSpPr>
          <p:nvPr>
            <p:ph idx="1"/>
          </p:nvPr>
        </p:nvSpPr>
        <p:spPr>
          <a:xfrm>
            <a:off x="457200" y="1600200"/>
            <a:ext cx="8229600" cy="4530725"/>
          </a:xfrm>
          <a:ln/>
        </p:spPr>
        <p:txBody>
          <a:bodyPr/>
          <a:lstStyle/>
          <a:p>
            <a:pPr marL="341313" indent="-341313">
              <a:lnSpc>
                <a:spcPct val="80000"/>
              </a:lnSpc>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t>Linux</a:t>
            </a:r>
          </a:p>
          <a:p>
            <a:pPr marL="668338" lvl="1" indent="-325438">
              <a:lnSpc>
                <a:spcPct val="80000"/>
              </a:lnSpc>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Typically comes with </a:t>
            </a:r>
            <a:r>
              <a:rPr lang="en-US" sz="2200" dirty="0" err="1"/>
              <a:t>LaTeX</a:t>
            </a:r>
            <a:r>
              <a:rPr lang="en-US" sz="2200" dirty="0"/>
              <a:t> or has it easily available in the standard repositories</a:t>
            </a:r>
          </a:p>
          <a:p>
            <a:pPr marL="668338" lvl="1" indent="-325438">
              <a:lnSpc>
                <a:spcPct val="80000"/>
              </a:lnSpc>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a:t>
            </a:r>
            <a:r>
              <a:rPr lang="en-US" sz="2200" dirty="0" err="1"/>
              <a:t>TeX</a:t>
            </a:r>
            <a:r>
              <a:rPr lang="en-US" sz="2200" dirty="0"/>
              <a:t> Live”</a:t>
            </a:r>
          </a:p>
          <a:p>
            <a:pPr marL="341313" indent="-341313">
              <a:lnSpc>
                <a:spcPct val="80000"/>
              </a:lnSpc>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t>Mac</a:t>
            </a:r>
          </a:p>
          <a:p>
            <a:pPr marL="668338" lvl="1" indent="-325438">
              <a:lnSpc>
                <a:spcPct val="80000"/>
              </a:lnSpc>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http://</a:t>
            </a:r>
            <a:r>
              <a:rPr lang="en-US" sz="2200" dirty="0" err="1"/>
              <a:t>www.tug.org</a:t>
            </a:r>
            <a:r>
              <a:rPr lang="en-US" sz="2200" dirty="0"/>
              <a:t>/</a:t>
            </a:r>
            <a:r>
              <a:rPr lang="en-US" sz="2200" dirty="0" err="1"/>
              <a:t>mactex</a:t>
            </a:r>
            <a:r>
              <a:rPr lang="en-US" sz="2200" dirty="0"/>
              <a:t>/</a:t>
            </a:r>
          </a:p>
          <a:p>
            <a:pPr marL="341313" indent="-341313">
              <a:lnSpc>
                <a:spcPct val="80000"/>
              </a:lnSpc>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t>Windows</a:t>
            </a:r>
          </a:p>
          <a:p>
            <a:pPr marL="668338" lvl="1" indent="-325438">
              <a:lnSpc>
                <a:spcPct val="80000"/>
              </a:lnSpc>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solidFill>
                  <a:srgbClr val="996600"/>
                </a:solidFill>
                <a:hlinkClick r:id="rId3"/>
              </a:rPr>
              <a:t>http://www.tug.org/protext/</a:t>
            </a:r>
          </a:p>
          <a:p>
            <a:pPr marL="668338" lvl="1" indent="-325438">
              <a:lnSpc>
                <a:spcPct val="80000"/>
              </a:lnSpc>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This will install </a:t>
            </a:r>
            <a:r>
              <a:rPr lang="en-US" sz="2200" dirty="0" err="1"/>
              <a:t>MiKTeX</a:t>
            </a:r>
            <a:r>
              <a:rPr lang="en-US" sz="2200" dirty="0"/>
              <a:t>, </a:t>
            </a:r>
            <a:r>
              <a:rPr lang="en-US" sz="2200" dirty="0" err="1"/>
              <a:t>Ghostscript</a:t>
            </a:r>
            <a:r>
              <a:rPr lang="en-US" sz="2200" dirty="0"/>
              <a:t>, and </a:t>
            </a:r>
            <a:r>
              <a:rPr lang="en-US" sz="2200" dirty="0" err="1"/>
              <a:t>TeXnicCenter</a:t>
            </a:r>
            <a:r>
              <a:rPr lang="en-US" sz="2200" dirty="0"/>
              <a:t>.</a:t>
            </a:r>
          </a:p>
          <a:p>
            <a:pPr marL="341313" indent="-341313">
              <a:lnSpc>
                <a:spcPct val="80000"/>
              </a:lnSpc>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t>Extra packages</a:t>
            </a:r>
          </a:p>
          <a:p>
            <a:pPr marL="668338" lvl="1" indent="-325438">
              <a:lnSpc>
                <a:spcPct val="80000"/>
              </a:lnSpc>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http://</a:t>
            </a:r>
            <a:r>
              <a:rPr lang="en-US" sz="2200" dirty="0" err="1"/>
              <a:t>en.wikibooks.org</a:t>
            </a:r>
            <a:r>
              <a:rPr lang="en-US" sz="2200" dirty="0"/>
              <a:t>/wiki/</a:t>
            </a:r>
            <a:r>
              <a:rPr lang="en-US" sz="2200" dirty="0" err="1"/>
              <a:t>LaTeX</a:t>
            </a:r>
            <a:r>
              <a:rPr lang="en-US" sz="2200" dirty="0"/>
              <a:t>/Packages/</a:t>
            </a:r>
            <a:r>
              <a:rPr lang="en-US" sz="2200" dirty="0" err="1"/>
              <a:t>Installing_Extra_Packages</a:t>
            </a:r>
            <a:endParaRPr lang="en-US" sz="2200" dirty="0"/>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7C0B02CE-1610-724F-8C9E-3EB4BB070214}" type="slidenum">
              <a:rPr lang="en-US"/>
              <a:pPr/>
              <a:t>12</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E01F21ED-FB10-884B-81C2-BFF0F7455754}"/>
              </a:ext>
            </a:extLst>
          </p:cNvPr>
          <p:cNvSpPr>
            <a:spLocks noGrp="1" noChangeArrowheads="1"/>
          </p:cNvSpPr>
          <p:nvPr>
            <p:ph type="title"/>
          </p:nvPr>
        </p:nvSpPr>
        <p:spPr/>
        <p:txBody>
          <a:bodyPr>
            <a:normAutofit/>
          </a:bodyPr>
          <a:lstStyle/>
          <a:p>
            <a:r>
              <a:rPr lang="en-US" altLang="en-US" sz="4000"/>
              <a:t>Zotero Citation Style Repository</a:t>
            </a:r>
          </a:p>
        </p:txBody>
      </p:sp>
      <p:pic>
        <p:nvPicPr>
          <p:cNvPr id="61443" name="Picture 4">
            <a:extLst>
              <a:ext uri="{FF2B5EF4-FFF2-40B4-BE49-F238E27FC236}">
                <a16:creationId xmlns:a16="http://schemas.microsoft.com/office/drawing/2014/main" id="{A592AD36-140D-8E4E-B5FD-35A9DD64F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341438"/>
            <a:ext cx="65913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61444" name="Tekstvak 2">
            <a:extLst>
              <a:ext uri="{FF2B5EF4-FFF2-40B4-BE49-F238E27FC236}">
                <a16:creationId xmlns:a16="http://schemas.microsoft.com/office/drawing/2014/main" id="{2FD7C14D-F2C3-E145-9D47-E1EB72410C4C}"/>
              </a:ext>
            </a:extLst>
          </p:cNvPr>
          <p:cNvSpPr txBox="1">
            <a:spLocks noChangeArrowheads="1"/>
          </p:cNvSpPr>
          <p:nvPr/>
        </p:nvSpPr>
        <p:spPr bwMode="auto">
          <a:xfrm>
            <a:off x="5292725" y="2205038"/>
            <a:ext cx="3600450" cy="666750"/>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t>Click on the </a:t>
            </a:r>
            <a:r>
              <a:rPr lang="en-US" altLang="en-US" sz="1800">
                <a:solidFill>
                  <a:srgbClr val="CC0066"/>
                </a:solidFill>
              </a:rPr>
              <a:t>“[Install]”</a:t>
            </a:r>
            <a:r>
              <a:rPr lang="en-US" altLang="en-US" sz="1800"/>
              <a:t> link next to the style you wish to install.</a:t>
            </a:r>
            <a:endParaRPr lang="nl-NL" altLang="en-US" sz="1800"/>
          </a:p>
        </p:txBody>
      </p:sp>
      <p:sp>
        <p:nvSpPr>
          <p:cNvPr id="61445" name="Rectangle 7">
            <a:extLst>
              <a:ext uri="{FF2B5EF4-FFF2-40B4-BE49-F238E27FC236}">
                <a16:creationId xmlns:a16="http://schemas.microsoft.com/office/drawing/2014/main" id="{CB82EB97-463A-DF45-8D62-C21ED062EC53}"/>
              </a:ext>
            </a:extLst>
          </p:cNvPr>
          <p:cNvSpPr>
            <a:spLocks noChangeArrowheads="1"/>
          </p:cNvSpPr>
          <p:nvPr/>
        </p:nvSpPr>
        <p:spPr bwMode="auto">
          <a:xfrm>
            <a:off x="3924300" y="4365625"/>
            <a:ext cx="647700" cy="2889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1446" name="Line 8">
            <a:extLst>
              <a:ext uri="{FF2B5EF4-FFF2-40B4-BE49-F238E27FC236}">
                <a16:creationId xmlns:a16="http://schemas.microsoft.com/office/drawing/2014/main" id="{236565CD-6D18-8742-9805-DD33AB660ED0}"/>
              </a:ext>
            </a:extLst>
          </p:cNvPr>
          <p:cNvSpPr>
            <a:spLocks noChangeShapeType="1"/>
          </p:cNvSpPr>
          <p:nvPr/>
        </p:nvSpPr>
        <p:spPr bwMode="auto">
          <a:xfrm flipH="1">
            <a:off x="4643438" y="2565400"/>
            <a:ext cx="2160587" cy="1727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154631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96C93505-8B30-954A-85D0-AA06D8F5F706}"/>
              </a:ext>
            </a:extLst>
          </p:cNvPr>
          <p:cNvSpPr>
            <a:spLocks noGrp="1" noChangeArrowheads="1"/>
          </p:cNvSpPr>
          <p:nvPr>
            <p:ph type="title"/>
          </p:nvPr>
        </p:nvSpPr>
        <p:spPr/>
        <p:txBody>
          <a:bodyPr>
            <a:normAutofit/>
          </a:bodyPr>
          <a:lstStyle/>
          <a:p>
            <a:r>
              <a:rPr lang="en-US" altLang="en-US" sz="4000"/>
              <a:t>Zotero web account (other options)</a:t>
            </a:r>
          </a:p>
        </p:txBody>
      </p:sp>
      <p:sp>
        <p:nvSpPr>
          <p:cNvPr id="63491" name="Rectangle 3">
            <a:extLst>
              <a:ext uri="{FF2B5EF4-FFF2-40B4-BE49-F238E27FC236}">
                <a16:creationId xmlns:a16="http://schemas.microsoft.com/office/drawing/2014/main" id="{F312B59B-BF76-C044-B4AE-03C89BFC69F5}"/>
              </a:ext>
            </a:extLst>
          </p:cNvPr>
          <p:cNvSpPr>
            <a:spLocks noGrp="1" noChangeArrowheads="1"/>
          </p:cNvSpPr>
          <p:nvPr>
            <p:ph idx="1"/>
          </p:nvPr>
        </p:nvSpPr>
        <p:spPr>
          <a:xfrm>
            <a:off x="441325" y="1465263"/>
            <a:ext cx="8229600" cy="4525962"/>
          </a:xfrm>
        </p:spPr>
        <p:txBody>
          <a:bodyPr/>
          <a:lstStyle/>
          <a:p>
            <a:pPr>
              <a:lnSpc>
                <a:spcPct val="90000"/>
              </a:lnSpc>
            </a:pPr>
            <a:r>
              <a:rPr lang="en-US" altLang="en-US" sz="2400"/>
              <a:t>On </a:t>
            </a:r>
            <a:r>
              <a:rPr lang="en-US" altLang="en-US" sz="2400">
                <a:hlinkClick r:id="rId2"/>
              </a:rPr>
              <a:t>www.zotero.org</a:t>
            </a:r>
            <a:r>
              <a:rPr lang="en-US" altLang="en-US" sz="2400"/>
              <a:t> you can create a Zotero account.</a:t>
            </a:r>
          </a:p>
          <a:p>
            <a:pPr>
              <a:lnSpc>
                <a:spcPct val="90000"/>
              </a:lnSpc>
            </a:pPr>
            <a:r>
              <a:rPr lang="en-US" altLang="en-US" sz="2400"/>
              <a:t>You need a Zotero account to synchronize your library, participate in groups, or post to the support forums.</a:t>
            </a:r>
          </a:p>
          <a:p>
            <a:pPr>
              <a:lnSpc>
                <a:spcPct val="90000"/>
              </a:lnSpc>
            </a:pPr>
            <a:r>
              <a:rPr lang="en-US" altLang="en-US" sz="2400"/>
              <a:t>Data synchronization transfers library items, notes, links, tags, etc.—everything except attachment files—between your local computer and the Zotero servers, allowing you to work with your data from any computer with the Zotero extension. It also allows you to view your library online on www.zotero.org.</a:t>
            </a:r>
          </a:p>
          <a:p>
            <a:pPr>
              <a:lnSpc>
                <a:spcPct val="90000"/>
              </a:lnSpc>
            </a:pPr>
            <a:r>
              <a:rPr lang="en-US" altLang="en-US" sz="2400"/>
              <a:t>To synchronize your data with the Zotero web server, open Zotero's Sync preferences tab and enter your login information in the Zotero Sync Server section. </a:t>
            </a:r>
          </a:p>
        </p:txBody>
      </p:sp>
      <p:pic>
        <p:nvPicPr>
          <p:cNvPr id="63492" name="Picture 4">
            <a:extLst>
              <a:ext uri="{FF2B5EF4-FFF2-40B4-BE49-F238E27FC236}">
                <a16:creationId xmlns:a16="http://schemas.microsoft.com/office/drawing/2014/main" id="{519C8C69-2BB6-1A48-8E29-DDAD75227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5876925"/>
            <a:ext cx="50101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63493" name="Oval 5">
            <a:extLst>
              <a:ext uri="{FF2B5EF4-FFF2-40B4-BE49-F238E27FC236}">
                <a16:creationId xmlns:a16="http://schemas.microsoft.com/office/drawing/2014/main" id="{DC0C04B0-F31C-8B43-A9DC-8ED2C689223D}"/>
              </a:ext>
            </a:extLst>
          </p:cNvPr>
          <p:cNvSpPr>
            <a:spLocks noChangeArrowheads="1"/>
          </p:cNvSpPr>
          <p:nvPr/>
        </p:nvSpPr>
        <p:spPr bwMode="auto">
          <a:xfrm>
            <a:off x="1547813" y="6092825"/>
            <a:ext cx="720725" cy="6477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15130193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B8922FBF-8635-E14B-855E-8ACFC411AC2B}"/>
              </a:ext>
            </a:extLst>
          </p:cNvPr>
          <p:cNvSpPr>
            <a:spLocks noGrp="1" noChangeArrowheads="1"/>
          </p:cNvSpPr>
          <p:nvPr>
            <p:ph type="title"/>
          </p:nvPr>
        </p:nvSpPr>
        <p:spPr/>
        <p:txBody>
          <a:bodyPr/>
          <a:lstStyle/>
          <a:p>
            <a:r>
              <a:rPr lang="en-US" altLang="en-US"/>
              <a:t>Zotero Online Library</a:t>
            </a:r>
          </a:p>
        </p:txBody>
      </p:sp>
      <p:pic>
        <p:nvPicPr>
          <p:cNvPr id="64515" name="Picture 4">
            <a:extLst>
              <a:ext uri="{FF2B5EF4-FFF2-40B4-BE49-F238E27FC236}">
                <a16:creationId xmlns:a16="http://schemas.microsoft.com/office/drawing/2014/main" id="{A7D775B5-AB68-E443-82AA-8D7F9ECA7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975"/>
            <a:ext cx="9144000" cy="55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64516" name="Oval 5">
            <a:extLst>
              <a:ext uri="{FF2B5EF4-FFF2-40B4-BE49-F238E27FC236}">
                <a16:creationId xmlns:a16="http://schemas.microsoft.com/office/drawing/2014/main" id="{FA8F1362-5444-CB4B-BEC5-6C5C55D537D1}"/>
              </a:ext>
            </a:extLst>
          </p:cNvPr>
          <p:cNvSpPr>
            <a:spLocks noChangeArrowheads="1"/>
          </p:cNvSpPr>
          <p:nvPr/>
        </p:nvSpPr>
        <p:spPr bwMode="auto">
          <a:xfrm>
            <a:off x="0" y="1989138"/>
            <a:ext cx="1042988" cy="503237"/>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8020526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B439-030A-D94C-8B8B-1EE0141281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5F63D4-0AE7-7B42-A2EC-A2DF6599593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F9D2830-8767-4344-B1D6-6022060A115B}"/>
              </a:ext>
            </a:extLst>
          </p:cNvPr>
          <p:cNvPicPr>
            <a:picLocks noChangeAspect="1"/>
          </p:cNvPicPr>
          <p:nvPr/>
        </p:nvPicPr>
        <p:blipFill>
          <a:blip r:embed="rId2"/>
          <a:stretch>
            <a:fillRect/>
          </a:stretch>
        </p:blipFill>
        <p:spPr>
          <a:xfrm>
            <a:off x="0" y="884382"/>
            <a:ext cx="9144000" cy="5089236"/>
          </a:xfrm>
          <a:prstGeom prst="rect">
            <a:avLst/>
          </a:prstGeom>
        </p:spPr>
      </p:pic>
    </p:spTree>
    <p:extLst>
      <p:ext uri="{BB962C8B-B14F-4D97-AF65-F5344CB8AC3E}">
        <p14:creationId xmlns:p14="http://schemas.microsoft.com/office/powerpoint/2010/main" val="16361834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8">
            <a:extLst>
              <a:ext uri="{FF2B5EF4-FFF2-40B4-BE49-F238E27FC236}">
                <a16:creationId xmlns:a16="http://schemas.microsoft.com/office/drawing/2014/main" id="{5F10AB8F-4FFD-824F-A9E4-1758B6F46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38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67587" name="Tekstvak 2">
            <a:extLst>
              <a:ext uri="{FF2B5EF4-FFF2-40B4-BE49-F238E27FC236}">
                <a16:creationId xmlns:a16="http://schemas.microsoft.com/office/drawing/2014/main" id="{D08265FC-CD79-A447-B755-49C880D3325B}"/>
              </a:ext>
            </a:extLst>
          </p:cNvPr>
          <p:cNvSpPr txBox="1">
            <a:spLocks noChangeArrowheads="1"/>
          </p:cNvSpPr>
          <p:nvPr/>
        </p:nvSpPr>
        <p:spPr bwMode="auto">
          <a:xfrm>
            <a:off x="4859338" y="1557338"/>
            <a:ext cx="3816350" cy="1490662"/>
          </a:xfrm>
          <a:prstGeom prst="rect">
            <a:avLst/>
          </a:prstGeom>
          <a:solidFill>
            <a:schemeClr val="accent1"/>
          </a:solidFill>
          <a:ln w="25400">
            <a:solidFill>
              <a:srgbClr val="FF0000"/>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a:t>Zotero </a:t>
            </a:r>
            <a:r>
              <a:rPr lang="nl-NL" altLang="en-US" sz="1800">
                <a:solidFill>
                  <a:srgbClr val="CC0066"/>
                </a:solidFill>
              </a:rPr>
              <a:t>Screencasts</a:t>
            </a:r>
            <a:r>
              <a:rPr lang="nl-NL" altLang="en-US" sz="1800"/>
              <a:t> demonstrate many of the basic functions of Zotero, such as adding references, managing your library, and how to use Zotero in Word.</a:t>
            </a:r>
          </a:p>
        </p:txBody>
      </p:sp>
      <p:sp>
        <p:nvSpPr>
          <p:cNvPr id="67588" name="Text Box 10">
            <a:extLst>
              <a:ext uri="{FF2B5EF4-FFF2-40B4-BE49-F238E27FC236}">
                <a16:creationId xmlns:a16="http://schemas.microsoft.com/office/drawing/2014/main" id="{AF03F338-053F-AF44-8E1D-F076802D93E2}"/>
              </a:ext>
            </a:extLst>
          </p:cNvPr>
          <p:cNvSpPr txBox="1">
            <a:spLocks noChangeArrowheads="1"/>
          </p:cNvSpPr>
          <p:nvPr/>
        </p:nvSpPr>
        <p:spPr bwMode="auto">
          <a:xfrm>
            <a:off x="3635375" y="188913"/>
            <a:ext cx="5289550" cy="392112"/>
          </a:xfrm>
          <a:prstGeom prst="rect">
            <a:avLst/>
          </a:prstGeom>
          <a:solidFill>
            <a:schemeClr val="bg1"/>
          </a:solidFill>
          <a:ln w="25400">
            <a:solidFill>
              <a:schemeClr val="accent1"/>
            </a:solidFill>
            <a:miter lim="800000"/>
            <a:headEnd/>
            <a:tailEnd/>
          </a:ln>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t>http://</a:t>
            </a:r>
            <a:r>
              <a:rPr lang="en-US" altLang="en-US" sz="1800" dirty="0" err="1"/>
              <a:t>www.zotero.org</a:t>
            </a:r>
            <a:r>
              <a:rPr lang="en-US" altLang="en-US" sz="1800" dirty="0"/>
              <a:t>/support/</a:t>
            </a:r>
            <a:r>
              <a:rPr lang="en-US" altLang="en-US" sz="1800" dirty="0" err="1"/>
              <a:t>screencast_tutorials</a:t>
            </a:r>
            <a:endParaRPr lang="en-US" altLang="en-US" sz="1800" dirty="0"/>
          </a:p>
        </p:txBody>
      </p:sp>
    </p:spTree>
    <p:extLst>
      <p:ext uri="{BB962C8B-B14F-4D97-AF65-F5344CB8AC3E}">
        <p14:creationId xmlns:p14="http://schemas.microsoft.com/office/powerpoint/2010/main" val="35939820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221116F3-1C4E-7544-8124-B503DA6A64D2}"/>
              </a:ext>
            </a:extLst>
          </p:cNvPr>
          <p:cNvSpPr>
            <a:spLocks noGrp="1" noChangeArrowheads="1"/>
          </p:cNvSpPr>
          <p:nvPr>
            <p:ph type="title"/>
          </p:nvPr>
        </p:nvSpPr>
        <p:spPr/>
        <p:txBody>
          <a:bodyPr/>
          <a:lstStyle/>
          <a:p>
            <a:r>
              <a:rPr lang="en-US" altLang="en-US"/>
              <a:t>Zotero Groups</a:t>
            </a:r>
          </a:p>
        </p:txBody>
      </p:sp>
      <p:sp>
        <p:nvSpPr>
          <p:cNvPr id="73731" name="Rectangle 3">
            <a:extLst>
              <a:ext uri="{FF2B5EF4-FFF2-40B4-BE49-F238E27FC236}">
                <a16:creationId xmlns:a16="http://schemas.microsoft.com/office/drawing/2014/main" id="{0EB6D078-EC55-7B47-9E03-CF47A2ADF44B}"/>
              </a:ext>
            </a:extLst>
          </p:cNvPr>
          <p:cNvSpPr>
            <a:spLocks noGrp="1" noChangeArrowheads="1"/>
          </p:cNvSpPr>
          <p:nvPr>
            <p:ph idx="1"/>
          </p:nvPr>
        </p:nvSpPr>
        <p:spPr/>
        <p:txBody>
          <a:bodyPr/>
          <a:lstStyle/>
          <a:p>
            <a:pPr>
              <a:defRPr/>
            </a:pPr>
            <a:r>
              <a:rPr lang="en-US" altLang="en-US" sz="2400" dirty="0" err="1"/>
              <a:t>Zotero</a:t>
            </a:r>
            <a:r>
              <a:rPr lang="en-US" altLang="en-US" sz="2400" dirty="0"/>
              <a:t> Groups provide a way to share collections with a class, work with colleagues on a project or keep track of conversations in a specific field of research.</a:t>
            </a:r>
          </a:p>
          <a:p>
            <a:pPr>
              <a:defRPr/>
            </a:pPr>
            <a:r>
              <a:rPr lang="en-US" altLang="en-US" sz="2400" dirty="0"/>
              <a:t>Groups can be private or public.</a:t>
            </a:r>
          </a:p>
          <a:p>
            <a:pPr>
              <a:defRPr/>
            </a:pPr>
            <a:r>
              <a:rPr lang="en-US" altLang="en-US" sz="2400" dirty="0"/>
              <a:t>To create a group in </a:t>
            </a:r>
            <a:r>
              <a:rPr lang="en-US" altLang="en-US" sz="2400" dirty="0" err="1"/>
              <a:t>Zotero</a:t>
            </a:r>
            <a:r>
              <a:rPr lang="en-US" altLang="en-US" sz="2400" dirty="0"/>
              <a:t>:</a:t>
            </a:r>
            <a:br>
              <a:rPr lang="en-US" altLang="en-US" sz="2400" dirty="0"/>
            </a:br>
            <a:r>
              <a:rPr lang="en-US" altLang="en-US" sz="2400" dirty="0"/>
              <a:t>Click the New Group icon located in the top left corner of the left column in </a:t>
            </a:r>
            <a:r>
              <a:rPr lang="en-US" altLang="en-US" sz="2400" dirty="0" err="1"/>
              <a:t>Zotero</a:t>
            </a:r>
            <a:r>
              <a:rPr lang="en-US" altLang="en-US" sz="2400" dirty="0"/>
              <a:t> and follow the instructions. </a:t>
            </a:r>
          </a:p>
          <a:p>
            <a:pPr marL="0" indent="0">
              <a:buFontTx/>
              <a:buNone/>
              <a:defRPr/>
            </a:pPr>
            <a:endParaRPr lang="en-US" altLang="en-US" sz="2400" dirty="0"/>
          </a:p>
        </p:txBody>
      </p:sp>
      <p:pic>
        <p:nvPicPr>
          <p:cNvPr id="65540" name="Picture 4">
            <a:extLst>
              <a:ext uri="{FF2B5EF4-FFF2-40B4-BE49-F238E27FC236}">
                <a16:creationId xmlns:a16="http://schemas.microsoft.com/office/drawing/2014/main" id="{BD9B1A17-5F66-9B47-9319-109D87A28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8" y="4748213"/>
            <a:ext cx="7488237"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65541" name="Oval 5">
            <a:extLst>
              <a:ext uri="{FF2B5EF4-FFF2-40B4-BE49-F238E27FC236}">
                <a16:creationId xmlns:a16="http://schemas.microsoft.com/office/drawing/2014/main" id="{910D11E0-BF64-DF4A-9D51-F9BEB7246CE2}"/>
              </a:ext>
            </a:extLst>
          </p:cNvPr>
          <p:cNvSpPr>
            <a:spLocks noChangeArrowheads="1"/>
          </p:cNvSpPr>
          <p:nvPr/>
        </p:nvSpPr>
        <p:spPr bwMode="auto">
          <a:xfrm>
            <a:off x="1214438" y="4652963"/>
            <a:ext cx="431800" cy="43180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65542" name="Line 7">
            <a:extLst>
              <a:ext uri="{FF2B5EF4-FFF2-40B4-BE49-F238E27FC236}">
                <a16:creationId xmlns:a16="http://schemas.microsoft.com/office/drawing/2014/main" id="{4A0BDB32-D010-7A42-A8CD-CABE9D2ADCD9}"/>
              </a:ext>
            </a:extLst>
          </p:cNvPr>
          <p:cNvSpPr>
            <a:spLocks noChangeShapeType="1"/>
          </p:cNvSpPr>
          <p:nvPr/>
        </p:nvSpPr>
        <p:spPr bwMode="auto">
          <a:xfrm flipH="1">
            <a:off x="1547813" y="3860800"/>
            <a:ext cx="1655762" cy="792163"/>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7446904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A3505A07-4A92-044F-AAC4-6E648FEA670C}"/>
              </a:ext>
            </a:extLst>
          </p:cNvPr>
          <p:cNvSpPr>
            <a:spLocks noGrp="1" noChangeArrowheads="1"/>
          </p:cNvSpPr>
          <p:nvPr>
            <p:ph type="title"/>
          </p:nvPr>
        </p:nvSpPr>
        <p:spPr/>
        <p:txBody>
          <a:bodyPr/>
          <a:lstStyle/>
          <a:p>
            <a:r>
              <a:rPr lang="en-US" altLang="en-US"/>
              <a:t>Zotero Support</a:t>
            </a:r>
          </a:p>
        </p:txBody>
      </p:sp>
      <p:sp>
        <p:nvSpPr>
          <p:cNvPr id="74755" name="Rectangle 3">
            <a:extLst>
              <a:ext uri="{FF2B5EF4-FFF2-40B4-BE49-F238E27FC236}">
                <a16:creationId xmlns:a16="http://schemas.microsoft.com/office/drawing/2014/main" id="{75407788-7D57-044F-99C5-F962B6D78865}"/>
              </a:ext>
            </a:extLst>
          </p:cNvPr>
          <p:cNvSpPr>
            <a:spLocks noGrp="1" noChangeArrowheads="1"/>
          </p:cNvSpPr>
          <p:nvPr>
            <p:ph idx="1"/>
          </p:nvPr>
        </p:nvSpPr>
        <p:spPr>
          <a:xfrm>
            <a:off x="971550" y="1352550"/>
            <a:ext cx="7715250" cy="4525963"/>
          </a:xfrm>
        </p:spPr>
        <p:txBody>
          <a:bodyPr/>
          <a:lstStyle/>
          <a:p>
            <a:pPr marL="0" indent="0">
              <a:buFontTx/>
              <a:buNone/>
              <a:defRPr/>
            </a:pPr>
            <a:r>
              <a:rPr lang="en-US" altLang="en-US" sz="2400" dirty="0"/>
              <a:t>On the Support page on the </a:t>
            </a:r>
            <a:r>
              <a:rPr lang="en-US" altLang="en-US" sz="2400" dirty="0" err="1"/>
              <a:t>Zotero</a:t>
            </a:r>
            <a:r>
              <a:rPr lang="en-US" altLang="en-US" sz="2400" dirty="0"/>
              <a:t> website (http://www.zotero.org/support/), which is available in several languages, you can find documentation on additional features of </a:t>
            </a:r>
            <a:r>
              <a:rPr lang="en-US" altLang="en-US" sz="2400" dirty="0" err="1"/>
              <a:t>Zotero</a:t>
            </a:r>
            <a:r>
              <a:rPr lang="en-US" altLang="en-US" sz="2400" dirty="0"/>
              <a:t> as well as Frequently Asked Questions and a number of screencast tutorials.</a:t>
            </a:r>
          </a:p>
          <a:p>
            <a:pPr>
              <a:defRPr/>
            </a:pPr>
            <a:endParaRPr lang="en-US" altLang="en-US" sz="2400" dirty="0"/>
          </a:p>
          <a:p>
            <a:pPr>
              <a:defRPr/>
            </a:pPr>
            <a:endParaRPr lang="en-US" altLang="en-US" sz="2400" dirty="0"/>
          </a:p>
        </p:txBody>
      </p:sp>
      <p:pic>
        <p:nvPicPr>
          <p:cNvPr id="66564" name="Picture 6">
            <a:extLst>
              <a:ext uri="{FF2B5EF4-FFF2-40B4-BE49-F238E27FC236}">
                <a16:creationId xmlns:a16="http://schemas.microsoft.com/office/drawing/2014/main" id="{22C8A6D4-3C37-C942-8D34-F43755C5D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429000"/>
            <a:ext cx="720090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extLst>
      <p:ext uri="{BB962C8B-B14F-4D97-AF65-F5344CB8AC3E}">
        <p14:creationId xmlns:p14="http://schemas.microsoft.com/office/powerpoint/2010/main" val="23255552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itle 1">
            <a:extLst>
              <a:ext uri="{FF2B5EF4-FFF2-40B4-BE49-F238E27FC236}">
                <a16:creationId xmlns:a16="http://schemas.microsoft.com/office/drawing/2014/main" id="{EEFFECBB-3049-4547-97B0-93147622D257}"/>
              </a:ext>
            </a:extLst>
          </p:cNvPr>
          <p:cNvSpPr>
            <a:spLocks noGrp="1"/>
          </p:cNvSpPr>
          <p:nvPr>
            <p:ph type="title"/>
          </p:nvPr>
        </p:nvSpPr>
        <p:spPr/>
        <p:txBody>
          <a:bodyPr/>
          <a:lstStyle/>
          <a:p>
            <a:r>
              <a:rPr lang="en-US" altLang="en-US"/>
              <a:t>Data Syncing of Zotero Libraries</a:t>
            </a:r>
          </a:p>
        </p:txBody>
      </p:sp>
      <p:sp>
        <p:nvSpPr>
          <p:cNvPr id="3" name="Content Placeholder 2">
            <a:extLst>
              <a:ext uri="{FF2B5EF4-FFF2-40B4-BE49-F238E27FC236}">
                <a16:creationId xmlns:a16="http://schemas.microsoft.com/office/drawing/2014/main" id="{DE7E000E-DA16-304D-AA98-421EAA4E0E0C}"/>
              </a:ext>
            </a:extLst>
          </p:cNvPr>
          <p:cNvSpPr>
            <a:spLocks noGrp="1"/>
          </p:cNvSpPr>
          <p:nvPr>
            <p:ph idx="1"/>
          </p:nvPr>
        </p:nvSpPr>
        <p:spPr/>
        <p:txBody>
          <a:bodyPr/>
          <a:lstStyle/>
          <a:p>
            <a:r>
              <a:rPr lang="en-US" dirty="0"/>
              <a:t>While Zotero stores all data locally on your computer by default, Zotero's sync functionality allows you to access your Zotero library on any computer with internet access. Zotero syncing has two parts: data syncing and file syncing.</a:t>
            </a:r>
          </a:p>
          <a:p>
            <a:endParaRPr lang="en-US" dirty="0"/>
          </a:p>
          <a:p>
            <a:r>
              <a:rPr lang="en-US" dirty="0"/>
              <a:t>Data syncing syncs library items, but doesn't sync attached files (PDFs, audio and video files, images, etc.). To sync these files, you can </a:t>
            </a:r>
            <a:r>
              <a:rPr lang="en-US" dirty="0">
                <a:hlinkClick r:id="rId2" tooltip="preferences:sync"/>
              </a:rPr>
              <a:t>set up file syncing</a:t>
            </a:r>
            <a:r>
              <a:rPr lang="en-US" dirty="0"/>
              <a:t> to accompany data syncing, using either Zotero File Storage or WebDAV.</a:t>
            </a:r>
          </a:p>
          <a:p>
            <a:endParaRPr lang="en-US" dirty="0"/>
          </a:p>
          <a:p>
            <a:r>
              <a:rPr lang="en-US" dirty="0"/>
              <a:t>See https://</a:t>
            </a:r>
            <a:r>
              <a:rPr lang="en-US" dirty="0" err="1"/>
              <a:t>www.zotero.org</a:t>
            </a:r>
            <a:r>
              <a:rPr lang="en-US" dirty="0"/>
              <a:t>/support/sync</a:t>
            </a:r>
          </a:p>
        </p:txBody>
      </p:sp>
    </p:spTree>
    <p:extLst>
      <p:ext uri="{BB962C8B-B14F-4D97-AF65-F5344CB8AC3E}">
        <p14:creationId xmlns:p14="http://schemas.microsoft.com/office/powerpoint/2010/main" val="40890744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1211C51E-CDEE-C848-8F86-687E94A1663D}"/>
              </a:ext>
            </a:extLst>
          </p:cNvPr>
          <p:cNvSpPr>
            <a:spLocks noGrp="1" noChangeArrowheads="1"/>
          </p:cNvSpPr>
          <p:nvPr>
            <p:ph type="title"/>
          </p:nvPr>
        </p:nvSpPr>
        <p:spPr/>
        <p:txBody>
          <a:bodyPr/>
          <a:lstStyle/>
          <a:p>
            <a:r>
              <a:rPr lang="en-US" altLang="en-US"/>
              <a:t>References</a:t>
            </a:r>
          </a:p>
        </p:txBody>
      </p:sp>
      <p:sp>
        <p:nvSpPr>
          <p:cNvPr id="77827" name="Rectangle 3">
            <a:extLst>
              <a:ext uri="{FF2B5EF4-FFF2-40B4-BE49-F238E27FC236}">
                <a16:creationId xmlns:a16="http://schemas.microsoft.com/office/drawing/2014/main" id="{495F49D8-F25D-D144-9C5D-F1DD3123FDCF}"/>
              </a:ext>
            </a:extLst>
          </p:cNvPr>
          <p:cNvSpPr>
            <a:spLocks noGrp="1" noChangeArrowheads="1"/>
          </p:cNvSpPr>
          <p:nvPr>
            <p:ph idx="1"/>
          </p:nvPr>
        </p:nvSpPr>
        <p:spPr>
          <a:xfrm>
            <a:off x="457200" y="1557338"/>
            <a:ext cx="8229600" cy="4525962"/>
          </a:xfrm>
        </p:spPr>
        <p:txBody>
          <a:bodyPr/>
          <a:lstStyle/>
          <a:p>
            <a:pPr>
              <a:lnSpc>
                <a:spcPct val="90000"/>
              </a:lnSpc>
              <a:defRPr/>
            </a:pPr>
            <a:r>
              <a:rPr lang="en-US" altLang="en-US" sz="2800" dirty="0"/>
              <a:t>A Beginner’s Guide to Using </a:t>
            </a:r>
            <a:r>
              <a:rPr lang="en-US" altLang="en-US" sz="2800" dirty="0" err="1"/>
              <a:t>Zotero</a:t>
            </a:r>
            <a:r>
              <a:rPr lang="en-US" altLang="en-US" sz="2800" dirty="0"/>
              <a:t> - UBC Biomedical Branch Library. Available at: </a:t>
            </a:r>
            <a:r>
              <a:rPr lang="en-US" altLang="en-US" sz="2800" dirty="0">
                <a:hlinkClick r:id="rId2"/>
              </a:rPr>
              <a:t>http://www.slideshare.net/giustinid/beginners-guide-to-zotero</a:t>
            </a:r>
            <a:endParaRPr lang="en-US" altLang="en-US" sz="2800" dirty="0"/>
          </a:p>
          <a:p>
            <a:pPr>
              <a:lnSpc>
                <a:spcPct val="90000"/>
              </a:lnSpc>
              <a:defRPr/>
            </a:pPr>
            <a:r>
              <a:rPr lang="en-US" altLang="en-US" sz="2800" dirty="0" err="1"/>
              <a:t>Zotero</a:t>
            </a:r>
            <a:r>
              <a:rPr lang="en-US" altLang="en-US" sz="2800" dirty="0"/>
              <a:t> Quick Start Guide. Available at: </a:t>
            </a:r>
            <a:r>
              <a:rPr lang="en-US" altLang="en-US" sz="2800" dirty="0">
                <a:hlinkClick r:id="rId3"/>
              </a:rPr>
              <a:t>http://www.zotero.org/support/quick_start_guide</a:t>
            </a:r>
            <a:endParaRPr lang="en-US" altLang="en-US" sz="2800" dirty="0"/>
          </a:p>
          <a:p>
            <a:pPr marL="0" indent="0">
              <a:buFontTx/>
              <a:buNone/>
              <a:defRPr/>
            </a:pPr>
            <a:endParaRPr lang="en-US" altLang="en-US" sz="1000" dirty="0"/>
          </a:p>
          <a:p>
            <a:pPr marL="0" indent="0">
              <a:buFontTx/>
              <a:buNone/>
              <a:defRPr/>
            </a:pPr>
            <a:r>
              <a:rPr lang="en-US" altLang="en-US" sz="2400" dirty="0"/>
              <a:t>    This module initially was developed by:</a:t>
            </a:r>
          </a:p>
          <a:p>
            <a:pPr marL="0" indent="0">
              <a:buFontTx/>
              <a:buNone/>
              <a:defRPr/>
            </a:pPr>
            <a:r>
              <a:rPr lang="en-US" altLang="en-US" sz="2400" dirty="0"/>
              <a:t>    </a:t>
            </a:r>
            <a:r>
              <a:rPr lang="en-US" altLang="en-US" sz="2400" dirty="0" err="1"/>
              <a:t>Ingeborg</a:t>
            </a:r>
            <a:r>
              <a:rPr lang="en-US" altLang="en-US" sz="2400" dirty="0"/>
              <a:t> Nagel, MSc </a:t>
            </a:r>
          </a:p>
          <a:p>
            <a:pPr marL="0" indent="0">
              <a:buFontTx/>
              <a:buNone/>
              <a:defRPr/>
            </a:pPr>
            <a:r>
              <a:rPr lang="en-US" altLang="en-US" sz="2400" dirty="0"/>
              <a:t>    Royal Tropical Institute (KIT) The Netherlands</a:t>
            </a:r>
          </a:p>
          <a:p>
            <a:pPr marL="0" indent="0">
              <a:buFontTx/>
              <a:buNone/>
              <a:defRPr/>
            </a:pPr>
            <a:endParaRPr lang="en-US" altLang="en-US" sz="2400" dirty="0"/>
          </a:p>
          <a:p>
            <a:pPr marL="0" indent="0">
              <a:buFontTx/>
              <a:buNone/>
              <a:defRPr/>
            </a:pPr>
            <a:r>
              <a:rPr lang="en-US" altLang="en-US" sz="2400" dirty="0"/>
              <a:t>    </a:t>
            </a:r>
            <a:endParaRPr lang="en-US" altLang="en-US" sz="2800" dirty="0"/>
          </a:p>
          <a:p>
            <a:pPr>
              <a:lnSpc>
                <a:spcPct val="90000"/>
              </a:lnSpc>
              <a:defRPr/>
            </a:pPr>
            <a:endParaRPr lang="en-US" altLang="en-US" sz="2800" dirty="0"/>
          </a:p>
        </p:txBody>
      </p:sp>
    </p:spTree>
    <p:extLst>
      <p:ext uri="{BB962C8B-B14F-4D97-AF65-F5344CB8AC3E}">
        <p14:creationId xmlns:p14="http://schemas.microsoft.com/office/powerpoint/2010/main" val="24382429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B0668CDD-F290-9F45-B320-4E9DCA35190D}"/>
              </a:ext>
            </a:extLst>
          </p:cNvPr>
          <p:cNvSpPr>
            <a:spLocks noGrp="1"/>
          </p:cNvSpPr>
          <p:nvPr>
            <p:ph type="title"/>
          </p:nvPr>
        </p:nvSpPr>
        <p:spPr>
          <a:xfrm>
            <a:off x="395288" y="0"/>
            <a:ext cx="8229600" cy="1143000"/>
          </a:xfrm>
        </p:spPr>
        <p:txBody>
          <a:bodyPr/>
          <a:lstStyle/>
          <a:p>
            <a:r>
              <a:rPr lang="en-US" altLang="en-US"/>
              <a:t>You Tube Resources</a:t>
            </a:r>
          </a:p>
        </p:txBody>
      </p:sp>
      <p:sp>
        <p:nvSpPr>
          <p:cNvPr id="75779" name="Content Placeholder 2">
            <a:extLst>
              <a:ext uri="{FF2B5EF4-FFF2-40B4-BE49-F238E27FC236}">
                <a16:creationId xmlns:a16="http://schemas.microsoft.com/office/drawing/2014/main" id="{757966EE-4F79-D047-9A2E-2ACA6B7B7E1C}"/>
              </a:ext>
            </a:extLst>
          </p:cNvPr>
          <p:cNvSpPr>
            <a:spLocks noGrp="1"/>
          </p:cNvSpPr>
          <p:nvPr>
            <p:ph idx="1"/>
          </p:nvPr>
        </p:nvSpPr>
        <p:spPr>
          <a:xfrm>
            <a:off x="179388" y="1143000"/>
            <a:ext cx="8856662" cy="4525963"/>
          </a:xfrm>
        </p:spPr>
        <p:txBody>
          <a:bodyPr/>
          <a:lstStyle/>
          <a:p>
            <a:pPr>
              <a:defRPr/>
            </a:pPr>
            <a:r>
              <a:rPr lang="en-US" altLang="en-US" sz="2400" dirty="0"/>
              <a:t>How to insert </a:t>
            </a:r>
            <a:r>
              <a:rPr lang="en-US" altLang="en-US" sz="2400" dirty="0" err="1"/>
              <a:t>Zotero</a:t>
            </a:r>
            <a:r>
              <a:rPr lang="en-US" altLang="en-US" sz="2400" dirty="0"/>
              <a:t> citations and references into a Word document; explains Add-Ins (Word) uses APA citation style:</a:t>
            </a:r>
          </a:p>
          <a:p>
            <a:pPr>
              <a:defRPr/>
            </a:pPr>
            <a:r>
              <a:rPr lang="en-US" altLang="en-US" sz="2400" dirty="0">
                <a:hlinkClick r:id="rId2"/>
              </a:rPr>
              <a:t>https://www.youtube.com/watch?v=imSxa5MbXrc</a:t>
            </a:r>
            <a:endParaRPr lang="en-US" altLang="en-US" sz="2400" dirty="0"/>
          </a:p>
          <a:p>
            <a:pPr>
              <a:defRPr/>
            </a:pPr>
            <a:r>
              <a:rPr lang="en-US" altLang="en-US" sz="2400" dirty="0" err="1"/>
              <a:t>Zotero</a:t>
            </a:r>
            <a:r>
              <a:rPr lang="en-US" altLang="en-US" sz="2400" dirty="0"/>
              <a:t> Overview - covers Chrome, Safari web browsers and standalone option – including how to sync web and stand alone (computer) versions; uses Vancouver citation style:</a:t>
            </a:r>
          </a:p>
          <a:p>
            <a:pPr>
              <a:defRPr/>
            </a:pPr>
            <a:r>
              <a:rPr lang="en-US" altLang="en-US" sz="2400" dirty="0">
                <a:hlinkClick r:id="rId3"/>
              </a:rPr>
              <a:t>https://www.youtube.com/watch?v=vNfrv9lD_TM</a:t>
            </a:r>
            <a:endParaRPr lang="en-US" altLang="en-US" sz="2400" dirty="0"/>
          </a:p>
          <a:p>
            <a:pPr>
              <a:defRPr/>
            </a:pPr>
            <a:r>
              <a:rPr lang="en-US" altLang="en-US" sz="2400" dirty="0" err="1"/>
              <a:t>Zotero</a:t>
            </a:r>
            <a:r>
              <a:rPr lang="en-US" altLang="en-US" sz="2400" dirty="0"/>
              <a:t> Standalone account – to keep info on your computer:</a:t>
            </a:r>
          </a:p>
          <a:p>
            <a:pPr>
              <a:defRPr/>
            </a:pPr>
            <a:r>
              <a:rPr lang="en-US" altLang="en-US" sz="2400" dirty="0">
                <a:hlinkClick r:id="rId4"/>
              </a:rPr>
              <a:t>https://www.youtube.com/watch?v=H8UTehdF92s</a:t>
            </a:r>
            <a:r>
              <a:rPr lang="en-US" altLang="en-US" sz="2400" dirty="0"/>
              <a:t> </a:t>
            </a:r>
          </a:p>
          <a:p>
            <a:pPr>
              <a:defRPr/>
            </a:pPr>
            <a:r>
              <a:rPr lang="en-US" altLang="en-US" sz="2400" dirty="0" err="1"/>
              <a:t>Zotero</a:t>
            </a:r>
            <a:r>
              <a:rPr lang="en-US" altLang="en-US" sz="2400" dirty="0"/>
              <a:t> Tutorial – covers options of using Chrome and Safari web browsers:</a:t>
            </a:r>
          </a:p>
          <a:p>
            <a:pPr>
              <a:defRPr/>
            </a:pPr>
            <a:r>
              <a:rPr lang="en-US" altLang="en-US" sz="2400" dirty="0">
                <a:hlinkClick r:id="rId5"/>
              </a:rPr>
              <a:t>https://www.youtube.com/watch?v=7BIrpXYk7M8</a:t>
            </a:r>
            <a:endParaRPr lang="en-US" altLang="en-US" sz="2400" dirty="0"/>
          </a:p>
          <a:p>
            <a:pPr marL="0" indent="0">
              <a:buFontTx/>
              <a:buNone/>
              <a:defRPr/>
            </a:pPr>
            <a:r>
              <a:rPr lang="en-US" altLang="en-US" sz="2400" dirty="0"/>
              <a:t>    Updated 2015 12</a:t>
            </a:r>
          </a:p>
          <a:p>
            <a:pPr marL="0" indent="0">
              <a:buFontTx/>
              <a:buNone/>
              <a:defRPr/>
            </a:pPr>
            <a:endParaRPr lang="en-US" altLang="en-US" sz="2400" dirty="0"/>
          </a:p>
          <a:p>
            <a:pPr>
              <a:defRPr/>
            </a:pPr>
            <a:endParaRPr lang="en-US" altLang="en-US" sz="2400" dirty="0"/>
          </a:p>
        </p:txBody>
      </p:sp>
    </p:spTree>
    <p:extLst>
      <p:ext uri="{BB962C8B-B14F-4D97-AF65-F5344CB8AC3E}">
        <p14:creationId xmlns:p14="http://schemas.microsoft.com/office/powerpoint/2010/main" val="2685733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tools	</a:t>
            </a:r>
          </a:p>
        </p:txBody>
      </p:sp>
      <p:sp>
        <p:nvSpPr>
          <p:cNvPr id="3" name="Content Placeholder 2"/>
          <p:cNvSpPr>
            <a:spLocks noGrp="1"/>
          </p:cNvSpPr>
          <p:nvPr>
            <p:ph idx="1"/>
          </p:nvPr>
        </p:nvSpPr>
        <p:spPr/>
        <p:txBody>
          <a:bodyPr/>
          <a:lstStyle/>
          <a:p>
            <a:pPr marL="0" indent="0">
              <a:buClr>
                <a:srgbClr val="CC9900"/>
              </a:buClr>
              <a:buSzPct val="65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b="1" dirty="0"/>
              <a:t>Online tools supporting latex</a:t>
            </a:r>
          </a:p>
          <a:p>
            <a:pPr marL="341313" indent="-341313">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hlinkClick r:id="rId2"/>
              </a:rPr>
              <a:t>https://www.overleaf.com/</a:t>
            </a:r>
            <a:endParaRPr lang="en-US" dirty="0"/>
          </a:p>
          <a:p>
            <a:pPr marL="341313" indent="-341313">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hlinkClick r:id="rId3"/>
              </a:rPr>
              <a:t>(they bought https://www.sharelatex.com/</a:t>
            </a:r>
            <a:r>
              <a:rPr lang="en-US" dirty="0"/>
              <a:t>)</a:t>
            </a:r>
          </a:p>
          <a:p>
            <a:pPr marL="341313" indent="-341313">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dirty="0"/>
          </a:p>
          <a:p>
            <a:pPr marL="341313" indent="-341313">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err="1"/>
              <a:t>latexlab.org</a:t>
            </a:r>
            <a:r>
              <a:rPr lang="en-US" dirty="0"/>
              <a:t> (integrates with Google Docs)</a:t>
            </a:r>
          </a:p>
          <a:p>
            <a:pPr marL="341313" indent="-341313">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hlinkClick r:id="rId4"/>
              </a:rPr>
              <a:t>http://quicklatex.com/</a:t>
            </a:r>
            <a:r>
              <a:rPr lang="en-US" dirty="0"/>
              <a:t> , </a:t>
            </a:r>
            <a:r>
              <a:rPr lang="en-US" dirty="0" err="1"/>
              <a:t>codecogs.com</a:t>
            </a:r>
            <a:endParaRPr lang="en-US" dirty="0"/>
          </a:p>
          <a:p>
            <a:pPr marL="0" indent="0">
              <a:buClr>
                <a:srgbClr val="CC9900"/>
              </a:buClr>
              <a:buSzPct val="6500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or </a:t>
            </a:r>
            <a:r>
              <a:rPr lang="en-US" dirty="0">
                <a:hlinkClick r:id="rId5"/>
              </a:rPr>
              <a:t>http://Mathstools.com</a:t>
            </a:r>
            <a:r>
              <a:rPr lang="en-US" dirty="0"/>
              <a:t>   (If you must use word/PPT can get quick latex-based images. latter two can also help learn syntax as have GUI for generation)</a:t>
            </a:r>
          </a:p>
          <a:p>
            <a:endParaRPr lang="en-US" dirty="0"/>
          </a:p>
        </p:txBody>
      </p:sp>
    </p:spTree>
    <p:extLst>
      <p:ext uri="{BB962C8B-B14F-4D97-AF65-F5344CB8AC3E}">
        <p14:creationId xmlns:p14="http://schemas.microsoft.com/office/powerpoint/2010/main" val="432472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C4F4A7C7-BBFB-2C46-9483-8D0AEC6E53B3}"/>
              </a:ext>
            </a:extLst>
          </p:cNvPr>
          <p:cNvSpPr>
            <a:spLocks noGrp="1"/>
          </p:cNvSpPr>
          <p:nvPr>
            <p:ph type="title"/>
          </p:nvPr>
        </p:nvSpPr>
        <p:spPr/>
        <p:txBody>
          <a:bodyPr/>
          <a:lstStyle/>
          <a:p>
            <a:r>
              <a:rPr lang="en-US" altLang="en-US"/>
              <a:t>Overleaf</a:t>
            </a:r>
          </a:p>
        </p:txBody>
      </p:sp>
      <p:sp>
        <p:nvSpPr>
          <p:cNvPr id="37890" name="Content Placeholder 2">
            <a:extLst>
              <a:ext uri="{FF2B5EF4-FFF2-40B4-BE49-F238E27FC236}">
                <a16:creationId xmlns:a16="http://schemas.microsoft.com/office/drawing/2014/main" id="{9759A992-C74D-5540-AA21-4E77FBF7156C}"/>
              </a:ext>
            </a:extLst>
          </p:cNvPr>
          <p:cNvSpPr>
            <a:spLocks noGrp="1"/>
          </p:cNvSpPr>
          <p:nvPr>
            <p:ph idx="1"/>
          </p:nvPr>
        </p:nvSpPr>
        <p:spPr>
          <a:xfrm>
            <a:off x="165735" y="1614488"/>
            <a:ext cx="8641080" cy="3133249"/>
          </a:xfrm>
        </p:spPr>
        <p:txBody>
          <a:bodyPr/>
          <a:lstStyle/>
          <a:p>
            <a:pPr marL="411480" indent="-411480">
              <a:buFontTx/>
              <a:buChar char="•"/>
            </a:pPr>
            <a:r>
              <a:rPr lang="en-US" altLang="en-US"/>
              <a:t>Web and Browser based latex editor</a:t>
            </a:r>
          </a:p>
          <a:p>
            <a:pPr marL="411480" indent="-411480">
              <a:buFontTx/>
              <a:buChar char="•"/>
            </a:pPr>
            <a:r>
              <a:rPr lang="en-US" altLang="en-US"/>
              <a:t>Cloud based storage</a:t>
            </a:r>
          </a:p>
          <a:p>
            <a:pPr marL="411480" indent="-411480">
              <a:buFontTx/>
              <a:buChar char="•"/>
            </a:pPr>
            <a:r>
              <a:rPr lang="en-US" altLang="en-US"/>
              <a:t>Large number of templates</a:t>
            </a:r>
          </a:p>
          <a:p>
            <a:pPr marL="411480" indent="-411480">
              <a:buFontTx/>
              <a:buChar char="•"/>
            </a:pPr>
            <a:r>
              <a:rPr lang="en-US" altLang="en-US"/>
              <a:t>Collaborative document developement</a:t>
            </a:r>
          </a:p>
        </p:txBody>
      </p:sp>
    </p:spTree>
    <p:extLst>
      <p:ext uri="{BB962C8B-B14F-4D97-AF65-F5344CB8AC3E}">
        <p14:creationId xmlns:p14="http://schemas.microsoft.com/office/powerpoint/2010/main" val="2434694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3">
            <a:extLst>
              <a:ext uri="{FF2B5EF4-FFF2-40B4-BE49-F238E27FC236}">
                <a16:creationId xmlns:a16="http://schemas.microsoft.com/office/drawing/2014/main" id="{5D92FD2E-EA98-2049-9902-C9CC345CC73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0160" y="0"/>
            <a:ext cx="657796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366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a:extLst>
              <a:ext uri="{FF2B5EF4-FFF2-40B4-BE49-F238E27FC236}">
                <a16:creationId xmlns:a16="http://schemas.microsoft.com/office/drawing/2014/main" id="{9949182B-3EEE-3D44-B3EA-7F0355890A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71550"/>
            <a:ext cx="914400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509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44F6498B-3D4F-0942-B9C2-4D4D02529566}"/>
              </a:ext>
            </a:extLst>
          </p:cNvPr>
          <p:cNvSpPr>
            <a:spLocks noGrp="1" noChangeArrowheads="1"/>
          </p:cNvSpPr>
          <p:nvPr>
            <p:ph type="title"/>
          </p:nvPr>
        </p:nvSpPr>
        <p:spPr/>
        <p:txBody>
          <a:bodyPr/>
          <a:lstStyle/>
          <a:p>
            <a:pPr eaLnBrk="1"/>
            <a:r>
              <a:rPr lang="en-US" altLang="en-US"/>
              <a:t>WHERE CAN I FIND IT ?</a:t>
            </a:r>
          </a:p>
        </p:txBody>
      </p:sp>
      <p:sp>
        <p:nvSpPr>
          <p:cNvPr id="32770" name="Rectangle 2">
            <a:extLst>
              <a:ext uri="{FF2B5EF4-FFF2-40B4-BE49-F238E27FC236}">
                <a16:creationId xmlns:a16="http://schemas.microsoft.com/office/drawing/2014/main" id="{B1BF63BC-88FC-CC45-9A4F-3CF6DA32A73B}"/>
              </a:ext>
            </a:extLst>
          </p:cNvPr>
          <p:cNvSpPr>
            <a:spLocks noGrp="1" noChangeArrowheads="1"/>
          </p:cNvSpPr>
          <p:nvPr>
            <p:ph idx="1"/>
          </p:nvPr>
        </p:nvSpPr>
        <p:spPr/>
        <p:txBody>
          <a:bodyPr/>
          <a:lstStyle/>
          <a:p>
            <a:pPr marL="205740" indent="-205740">
              <a:spcBef>
                <a:spcPts val="2700"/>
              </a:spcBef>
              <a:buSzPct val="82000"/>
              <a:buFontTx/>
              <a:buChar char="•"/>
            </a:pPr>
            <a:r>
              <a:rPr lang="en-US" altLang="en-US">
                <a:solidFill>
                  <a:srgbClr val="535353"/>
                </a:solidFill>
              </a:rPr>
              <a:t>Linux – check documentation for the Latex source</a:t>
            </a:r>
            <a:br>
              <a:rPr lang="en-US" altLang="en-US">
                <a:solidFill>
                  <a:srgbClr val="535353"/>
                </a:solidFill>
              </a:rPr>
            </a:br>
            <a:r>
              <a:rPr lang="en-US" altLang="en-US">
                <a:solidFill>
                  <a:srgbClr val="535353"/>
                </a:solidFill>
              </a:rPr>
              <a:t>(suggested IDE: Kile)</a:t>
            </a:r>
          </a:p>
          <a:p>
            <a:pPr marL="205740" indent="-205740">
              <a:spcBef>
                <a:spcPts val="2700"/>
              </a:spcBef>
              <a:buSzPct val="82000"/>
              <a:buFontTx/>
              <a:buChar char="•"/>
            </a:pPr>
            <a:r>
              <a:rPr lang="en-US" altLang="en-US">
                <a:solidFill>
                  <a:srgbClr val="535353"/>
                </a:solidFill>
              </a:rPr>
              <a:t>Mac OS X – use MacTeX, or homebrew or macports to install as  a package (suggested IDE: TeXShop)</a:t>
            </a:r>
          </a:p>
          <a:p>
            <a:pPr marL="205740" indent="-205740">
              <a:spcBef>
                <a:spcPts val="2700"/>
              </a:spcBef>
              <a:buSzPct val="82000"/>
              <a:buFontTx/>
              <a:buChar char="•"/>
            </a:pPr>
            <a:r>
              <a:rPr lang="en-US" altLang="en-US">
                <a:solidFill>
                  <a:srgbClr val="535353"/>
                </a:solidFill>
              </a:rPr>
              <a:t>Windows – MikTex or ProTeXt</a:t>
            </a:r>
            <a:br>
              <a:rPr lang="en-US" altLang="en-US">
                <a:solidFill>
                  <a:srgbClr val="535353"/>
                </a:solidFill>
              </a:rPr>
            </a:br>
            <a:r>
              <a:rPr lang="en-US" altLang="en-US">
                <a:solidFill>
                  <a:srgbClr val="535353"/>
                </a:solidFill>
              </a:rPr>
              <a:t> (suggested IDE: TexWorks or Texniccenter) </a:t>
            </a:r>
          </a:p>
          <a:p>
            <a:pPr marL="205740" indent="-205740">
              <a:spcBef>
                <a:spcPts val="2700"/>
              </a:spcBef>
              <a:buSzPct val="82000"/>
              <a:buFontTx/>
              <a:buChar char="•"/>
            </a:pPr>
            <a:r>
              <a:rPr lang="en-US" altLang="en-US">
                <a:solidFill>
                  <a:srgbClr val="535353"/>
                </a:solidFill>
              </a:rPr>
              <a:t>In the lab click on file and TexWorks should start up.</a:t>
            </a:r>
            <a:endParaRPr lang="en-US" altLang="en-US"/>
          </a:p>
        </p:txBody>
      </p:sp>
    </p:spTree>
    <p:extLst>
      <p:ext uri="{BB962C8B-B14F-4D97-AF65-F5344CB8AC3E}">
        <p14:creationId xmlns:p14="http://schemas.microsoft.com/office/powerpoint/2010/main" val="85533300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457200" y="277813"/>
            <a:ext cx="8229600" cy="560387"/>
          </a:xfrm>
          <a:ln/>
        </p:spPr>
        <p:txBody>
          <a:bodyPr>
            <a:normAutofit fontScale="90000"/>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Making your first </a:t>
            </a:r>
            <a:r>
              <a:rPr lang="en-US" dirty="0" err="1"/>
              <a:t>LaTeX</a:t>
            </a:r>
            <a:r>
              <a:rPr lang="en-US" dirty="0"/>
              <a:t> documents</a:t>
            </a:r>
          </a:p>
        </p:txBody>
      </p:sp>
      <p:sp>
        <p:nvSpPr>
          <p:cNvPr id="11266" name="Rectangle 2"/>
          <p:cNvSpPr>
            <a:spLocks noGrp="1" noChangeArrowheads="1"/>
          </p:cNvSpPr>
          <p:nvPr>
            <p:ph idx="1"/>
          </p:nvPr>
        </p:nvSpPr>
        <p:spPr>
          <a:xfrm>
            <a:off x="457200" y="1371600"/>
            <a:ext cx="8229600" cy="2081068"/>
          </a:xfrm>
          <a:ln/>
        </p:spPr>
        <p:txBody>
          <a:bodyPr/>
          <a:lstStyle/>
          <a:p>
            <a:pPr marL="569913" indent="-569913">
              <a:lnSpc>
                <a:spcPct val="80000"/>
              </a:lnSpc>
              <a:spcBef>
                <a:spcPts val="650"/>
              </a:spcBef>
              <a:buClr>
                <a:srgbClr val="CC9900"/>
              </a:buClr>
              <a:buSzPct val="65000"/>
              <a:buFont typeface="Times New Roman" charset="0"/>
              <a:buAutoNum type="arabicPeriod"/>
              <a:tabLst>
                <a:tab pos="1139825" algn="l"/>
                <a:tab pos="2054225" algn="l"/>
                <a:tab pos="2968625" algn="l"/>
                <a:tab pos="3883025" algn="l"/>
                <a:tab pos="4797425" algn="l"/>
                <a:tab pos="5711825" algn="l"/>
                <a:tab pos="6626225" algn="l"/>
                <a:tab pos="7540625" algn="l"/>
                <a:tab pos="8455025" algn="l"/>
                <a:tab pos="9369425" algn="l"/>
                <a:tab pos="10283825" algn="l"/>
              </a:tabLst>
            </a:pPr>
            <a:r>
              <a:rPr lang="en-US" sz="2600" dirty="0"/>
              <a:t>Start with a skeleton document</a:t>
            </a:r>
          </a:p>
          <a:p>
            <a:pPr marL="569913" indent="-569913">
              <a:lnSpc>
                <a:spcPct val="80000"/>
              </a:lnSpc>
              <a:spcBef>
                <a:spcPts val="650"/>
              </a:spcBef>
              <a:buClr>
                <a:srgbClr val="CC9900"/>
              </a:buClr>
              <a:buSzPct val="65000"/>
              <a:buFont typeface="Times New Roman" charset="0"/>
              <a:buAutoNum type="arabicPeriod"/>
              <a:tabLst>
                <a:tab pos="1139825" algn="l"/>
                <a:tab pos="2054225" algn="l"/>
                <a:tab pos="2968625" algn="l"/>
                <a:tab pos="3883025" algn="l"/>
                <a:tab pos="4797425" algn="l"/>
                <a:tab pos="5711825" algn="l"/>
                <a:tab pos="6626225" algn="l"/>
                <a:tab pos="7540625" algn="l"/>
                <a:tab pos="8455025" algn="l"/>
                <a:tab pos="9369425" algn="l"/>
                <a:tab pos="10283825" algn="l"/>
              </a:tabLst>
            </a:pPr>
            <a:r>
              <a:rPr lang="en-US" sz="2600" dirty="0"/>
              <a:t>Write your text</a:t>
            </a:r>
          </a:p>
          <a:p>
            <a:pPr marL="569913" indent="-569913">
              <a:lnSpc>
                <a:spcPct val="80000"/>
              </a:lnSpc>
              <a:spcBef>
                <a:spcPts val="650"/>
              </a:spcBef>
              <a:buClr>
                <a:srgbClr val="CC9900"/>
              </a:buClr>
              <a:buSzPct val="65000"/>
              <a:buFont typeface="Times New Roman" charset="0"/>
              <a:buAutoNum type="arabicPeriod"/>
              <a:tabLst>
                <a:tab pos="1139825" algn="l"/>
                <a:tab pos="2054225" algn="l"/>
                <a:tab pos="2968625" algn="l"/>
                <a:tab pos="3883025" algn="l"/>
                <a:tab pos="4797425" algn="l"/>
                <a:tab pos="5711825" algn="l"/>
                <a:tab pos="6626225" algn="l"/>
                <a:tab pos="7540625" algn="l"/>
                <a:tab pos="8455025" algn="l"/>
                <a:tab pos="9369425" algn="l"/>
                <a:tab pos="10283825" algn="l"/>
              </a:tabLst>
            </a:pPr>
            <a:r>
              <a:rPr lang="en-US" sz="2600" dirty="0"/>
              <a:t>Annotate the appropriate parts (math, </a:t>
            </a:r>
            <a:r>
              <a:rPr lang="en-US" sz="2600" dirty="0" err="1"/>
              <a:t>etc</a:t>
            </a:r>
            <a:r>
              <a:rPr lang="en-US" sz="2600" dirty="0"/>
              <a:t>)</a:t>
            </a:r>
          </a:p>
          <a:p>
            <a:pPr marL="569913" indent="-569913">
              <a:lnSpc>
                <a:spcPct val="80000"/>
              </a:lnSpc>
              <a:spcBef>
                <a:spcPts val="650"/>
              </a:spcBef>
              <a:buClr>
                <a:srgbClr val="CC9900"/>
              </a:buClr>
              <a:buSzPct val="65000"/>
              <a:buFont typeface="Times New Roman" charset="0"/>
              <a:buAutoNum type="arabicPeriod"/>
              <a:tabLst>
                <a:tab pos="1139825" algn="l"/>
                <a:tab pos="2054225" algn="l"/>
                <a:tab pos="2968625" algn="l"/>
                <a:tab pos="3883025" algn="l"/>
                <a:tab pos="4797425" algn="l"/>
                <a:tab pos="5711825" algn="l"/>
                <a:tab pos="6626225" algn="l"/>
                <a:tab pos="7540625" algn="l"/>
                <a:tab pos="8455025" algn="l"/>
                <a:tab pos="9369425" algn="l"/>
                <a:tab pos="10283825" algn="l"/>
              </a:tabLst>
            </a:pPr>
            <a:r>
              <a:rPr lang="en-US" sz="2600" dirty="0"/>
              <a:t>Interpret through appropriate program</a:t>
            </a:r>
          </a:p>
          <a:p>
            <a:pPr marL="569913" indent="-569913">
              <a:lnSpc>
                <a:spcPct val="80000"/>
              </a:lnSpc>
              <a:spcBef>
                <a:spcPts val="650"/>
              </a:spcBef>
              <a:buClr>
                <a:srgbClr val="CC9900"/>
              </a:buClr>
              <a:buSzPct val="65000"/>
              <a:buFont typeface="Times New Roman" charset="0"/>
              <a:buAutoNum type="arabicPeriod"/>
              <a:tabLst>
                <a:tab pos="1139825" algn="l"/>
                <a:tab pos="2054225" algn="l"/>
                <a:tab pos="2968625" algn="l"/>
                <a:tab pos="3883025" algn="l"/>
                <a:tab pos="4797425" algn="l"/>
                <a:tab pos="5711825" algn="l"/>
                <a:tab pos="6626225" algn="l"/>
                <a:tab pos="7540625" algn="l"/>
                <a:tab pos="8455025" algn="l"/>
                <a:tab pos="9369425" algn="l"/>
                <a:tab pos="10283825" algn="l"/>
              </a:tabLst>
            </a:pPr>
            <a:r>
              <a:rPr lang="en-US" sz="2600" dirty="0"/>
              <a:t>Fix errors or modify, and try again…</a:t>
            </a:r>
          </a:p>
          <a:p>
            <a:pPr marL="569913" indent="-569913">
              <a:lnSpc>
                <a:spcPct val="80000"/>
              </a:lnSpc>
              <a:spcBef>
                <a:spcPts val="650"/>
              </a:spcBef>
              <a:buClrTx/>
              <a:buSzTx/>
              <a:buFontTx/>
              <a:buNone/>
              <a:tabLst>
                <a:tab pos="1139825" algn="l"/>
                <a:tab pos="2054225" algn="l"/>
                <a:tab pos="2968625" algn="l"/>
                <a:tab pos="3883025" algn="l"/>
                <a:tab pos="4797425" algn="l"/>
                <a:tab pos="5711825" algn="l"/>
                <a:tab pos="6626225" algn="l"/>
                <a:tab pos="7540625" algn="l"/>
                <a:tab pos="8455025" algn="l"/>
                <a:tab pos="9369425" algn="l"/>
                <a:tab pos="10283825" algn="l"/>
              </a:tabLst>
            </a:pPr>
            <a:endParaRPr lang="en-US" sz="2600" dirty="0"/>
          </a:p>
          <a:p>
            <a:pPr marL="569913" indent="-569913">
              <a:lnSpc>
                <a:spcPct val="80000"/>
              </a:lnSpc>
              <a:spcBef>
                <a:spcPts val="650"/>
              </a:spcBef>
              <a:buClrTx/>
              <a:buSzTx/>
              <a:buFontTx/>
              <a:buNone/>
              <a:tabLst>
                <a:tab pos="1139825" algn="l"/>
                <a:tab pos="2054225" algn="l"/>
                <a:tab pos="2968625" algn="l"/>
                <a:tab pos="3883025" algn="l"/>
                <a:tab pos="4797425" algn="l"/>
                <a:tab pos="5711825" algn="l"/>
                <a:tab pos="6626225" algn="l"/>
                <a:tab pos="7540625" algn="l"/>
                <a:tab pos="8455025" algn="l"/>
                <a:tab pos="9369425" algn="l"/>
                <a:tab pos="10283825" algn="l"/>
              </a:tabLst>
            </a:pPr>
            <a:r>
              <a:rPr lang="en-US" sz="2600" dirty="0"/>
              <a:t>Older than but not unlike HTML or other markup languages</a:t>
            </a:r>
          </a:p>
          <a:p>
            <a:pPr marL="569913" indent="-569913">
              <a:lnSpc>
                <a:spcPct val="80000"/>
              </a:lnSpc>
              <a:spcBef>
                <a:spcPts val="650"/>
              </a:spcBef>
              <a:buClrTx/>
              <a:buSzTx/>
              <a:buFontTx/>
              <a:buNone/>
              <a:tabLst>
                <a:tab pos="1139825" algn="l"/>
                <a:tab pos="2054225" algn="l"/>
                <a:tab pos="2968625" algn="l"/>
                <a:tab pos="3883025" algn="l"/>
                <a:tab pos="4797425" algn="l"/>
                <a:tab pos="5711825" algn="l"/>
                <a:tab pos="6626225" algn="l"/>
                <a:tab pos="7540625" algn="l"/>
                <a:tab pos="8455025" algn="l"/>
                <a:tab pos="9369425" algn="l"/>
                <a:tab pos="10283825" algn="l"/>
              </a:tabLst>
            </a:pPr>
            <a:endParaRPr lang="en-US" sz="2600" dirty="0"/>
          </a:p>
          <a:p>
            <a:pPr marL="569913" indent="-569913">
              <a:lnSpc>
                <a:spcPct val="80000"/>
              </a:lnSpc>
              <a:spcBef>
                <a:spcPts val="650"/>
              </a:spcBef>
              <a:buClrTx/>
              <a:buSzTx/>
              <a:buFontTx/>
              <a:buNone/>
              <a:tabLst>
                <a:tab pos="1139825" algn="l"/>
                <a:tab pos="2054225" algn="l"/>
                <a:tab pos="2968625" algn="l"/>
                <a:tab pos="3883025" algn="l"/>
                <a:tab pos="4797425" algn="l"/>
                <a:tab pos="5711825" algn="l"/>
                <a:tab pos="6626225" algn="l"/>
                <a:tab pos="7540625" algn="l"/>
                <a:tab pos="8455025" algn="l"/>
                <a:tab pos="9369425" algn="l"/>
                <a:tab pos="10283825" algn="l"/>
              </a:tabLst>
            </a:pPr>
            <a:r>
              <a:rPr lang="en-US" sz="2600" dirty="0"/>
              <a:t>Interpret via the provided programs:</a:t>
            </a:r>
          </a:p>
          <a:p>
            <a:pPr marL="569913" indent="-569913">
              <a:lnSpc>
                <a:spcPct val="80000"/>
              </a:lnSpc>
              <a:spcBef>
                <a:spcPts val="650"/>
              </a:spcBef>
              <a:buClrTx/>
              <a:buSzTx/>
              <a:buNone/>
              <a:tabLst>
                <a:tab pos="1139825" algn="l"/>
                <a:tab pos="2054225" algn="l"/>
                <a:tab pos="2968625" algn="l"/>
                <a:tab pos="3883025" algn="l"/>
                <a:tab pos="4797425" algn="l"/>
                <a:tab pos="5711825" algn="l"/>
                <a:tab pos="6626225" algn="l"/>
                <a:tab pos="7540625" algn="l"/>
                <a:tab pos="8455025" algn="l"/>
                <a:tab pos="9369425" algn="l"/>
                <a:tab pos="10283825" algn="l"/>
              </a:tabLst>
            </a:pPr>
            <a:r>
              <a:rPr lang="en-US" sz="2600" dirty="0" err="1"/>
              <a:t>pdflatex</a:t>
            </a:r>
            <a:r>
              <a:rPr lang="en-US" sz="2600" dirty="0"/>
              <a:t> -&gt; PDF   (older version latex -&gt; DVI  (dvi2ps or dvi2pdf) </a:t>
            </a:r>
          </a:p>
          <a:p>
            <a:pPr marL="569913" indent="-569913">
              <a:lnSpc>
                <a:spcPct val="80000"/>
              </a:lnSpc>
              <a:spcBef>
                <a:spcPts val="650"/>
              </a:spcBef>
              <a:buClrTx/>
              <a:buSzTx/>
              <a:buFontTx/>
              <a:buNone/>
              <a:tabLst>
                <a:tab pos="1139825" algn="l"/>
                <a:tab pos="2054225" algn="l"/>
                <a:tab pos="2968625" algn="l"/>
                <a:tab pos="3883025" algn="l"/>
                <a:tab pos="4797425" algn="l"/>
                <a:tab pos="5711825" algn="l"/>
                <a:tab pos="6626225" algn="l"/>
                <a:tab pos="7540625" algn="l"/>
                <a:tab pos="8455025" algn="l"/>
                <a:tab pos="9369425" algn="l"/>
                <a:tab pos="10283825" algn="l"/>
              </a:tabLst>
            </a:pPr>
            <a:r>
              <a:rPr lang="en-US" sz="2600" dirty="0"/>
              <a:t>Or built in features in your IDE.</a:t>
            </a:r>
          </a:p>
        </p:txBody>
      </p:sp>
      <p:sp>
        <p:nvSpPr>
          <p:cNvPr id="5" name="Slide Number Placeholder 5"/>
          <p:cNvSpPr>
            <a:spLocks noGrp="1"/>
          </p:cNvSpPr>
          <p:nvPr>
            <p:ph type="sldNum" idx="4294967295"/>
          </p:nvPr>
        </p:nvSpPr>
        <p:spPr>
          <a:xfrm>
            <a:off x="7011988" y="5481638"/>
            <a:ext cx="2132012" cy="455612"/>
          </a:xfrm>
          <a:prstGeom prst="rect">
            <a:avLst/>
          </a:prstGeom>
        </p:spPr>
        <p:txBody>
          <a:bodyPr/>
          <a:lstStyle/>
          <a:p>
            <a:fld id="{AF82C9E4-81B5-D240-8C2D-20B4F9C36C5D}" type="slidenum">
              <a:rPr lang="en-US"/>
              <a:pPr/>
              <a:t>18</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4AB7EC15-5063-2D4A-A3B6-BA399B0FF3BD}"/>
              </a:ext>
            </a:extLst>
          </p:cNvPr>
          <p:cNvSpPr>
            <a:spLocks noGrp="1" noChangeArrowheads="1"/>
          </p:cNvSpPr>
          <p:nvPr>
            <p:ph type="title"/>
          </p:nvPr>
        </p:nvSpPr>
        <p:spPr>
          <a:xfrm>
            <a:off x="91440" y="-228600"/>
            <a:ext cx="8949690" cy="1703070"/>
          </a:xfrm>
        </p:spPr>
        <p:txBody>
          <a:bodyPr/>
          <a:lstStyle/>
          <a:p>
            <a:pPr eaLnBrk="1"/>
            <a:r>
              <a:rPr lang="en-US" altLang="en-US" sz="3240" dirty="0" err="1">
                <a:latin typeface="ArialUnicodeMS" panose="020B0604020202020204" pitchFamily="34" charset="-128"/>
                <a:sym typeface="ArialUnicodeMS" panose="020B0604020202020204" pitchFamily="34" charset="-128"/>
              </a:rPr>
              <a:t>LaTeX</a:t>
            </a:r>
            <a:r>
              <a:rPr lang="en-US" altLang="en-US" sz="3240" dirty="0">
                <a:latin typeface="ArialUnicodeMS" panose="020B0604020202020204" pitchFamily="34" charset="-128"/>
                <a:sym typeface="ArialUnicodeMS" panose="020B0604020202020204" pitchFamily="34" charset="-128"/>
              </a:rPr>
              <a:t> is written in structured macro markup , then compiled like a </a:t>
            </a:r>
            <a:r>
              <a:rPr lang="ja-JP" altLang="en-US" sz="3240">
                <a:latin typeface="ArialUnicodeMS" panose="020B0604020202020204" pitchFamily="34" charset="-128"/>
                <a:sym typeface="ArialUnicodeMS" panose="020B0604020202020204" pitchFamily="34" charset="-128"/>
              </a:rPr>
              <a:t>‘</a:t>
            </a:r>
            <a:r>
              <a:rPr lang="en-US" altLang="ja-JP" sz="3240" dirty="0">
                <a:latin typeface="ArialUnicodeMS" panose="020B0604020202020204" pitchFamily="34" charset="-128"/>
                <a:sym typeface="ArialUnicodeMS" panose="020B0604020202020204" pitchFamily="34" charset="-128"/>
              </a:rPr>
              <a:t>C</a:t>
            </a:r>
            <a:r>
              <a:rPr lang="ja-JP" altLang="en-US" sz="3240">
                <a:latin typeface="ArialUnicodeMS" panose="020B0604020202020204" pitchFamily="34" charset="-128"/>
                <a:sym typeface="ArialUnicodeMS" panose="020B0604020202020204" pitchFamily="34" charset="-128"/>
              </a:rPr>
              <a:t>’</a:t>
            </a:r>
            <a:r>
              <a:rPr lang="en-US" altLang="ja-JP" sz="3240" dirty="0">
                <a:latin typeface="ArialUnicodeMS" panose="020B0604020202020204" pitchFamily="34" charset="-128"/>
                <a:sym typeface="ArialUnicodeMS" panose="020B0604020202020204" pitchFamily="34" charset="-128"/>
              </a:rPr>
              <a:t> program</a:t>
            </a:r>
            <a:endParaRPr lang="en-US" altLang="en-US" dirty="0"/>
          </a:p>
        </p:txBody>
      </p:sp>
      <p:sp>
        <p:nvSpPr>
          <p:cNvPr id="9218" name="AutoShape 2">
            <a:extLst>
              <a:ext uri="{FF2B5EF4-FFF2-40B4-BE49-F238E27FC236}">
                <a16:creationId xmlns:a16="http://schemas.microsoft.com/office/drawing/2014/main" id="{9DE6F758-B506-7C41-AD3A-B81A26C1F35D}"/>
              </a:ext>
            </a:extLst>
          </p:cNvPr>
          <p:cNvSpPr>
            <a:spLocks/>
          </p:cNvSpPr>
          <p:nvPr/>
        </p:nvSpPr>
        <p:spPr bwMode="auto">
          <a:xfrm>
            <a:off x="411480" y="2011680"/>
            <a:ext cx="2548890" cy="4389120"/>
          </a:xfrm>
          <a:custGeom>
            <a:avLst/>
            <a:gdLst>
              <a:gd name="T0" fmla="*/ 1416050 w 21600"/>
              <a:gd name="T1" fmla="*/ 2438400 h 21600"/>
              <a:gd name="T2" fmla="*/ 1416050 w 21600"/>
              <a:gd name="T3" fmla="*/ 2438400 h 21600"/>
              <a:gd name="T4" fmla="*/ 1416050 w 21600"/>
              <a:gd name="T5" fmla="*/ 2438400 h 21600"/>
              <a:gd name="T6" fmla="*/ 1416050 w 21600"/>
              <a:gd name="T7" fmla="*/ 24384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ctr"/>
          <a:lstStyle/>
          <a:p>
            <a:pPr eaLnBrk="1"/>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documentclass</a:t>
            </a:r>
            <a:r>
              <a:rPr lang="en-US" altLang="en-US" sz="1080" dirty="0">
                <a:solidFill>
                  <a:schemeClr val="tx1"/>
                </a:solidFill>
                <a:latin typeface="Courier" pitchFamily="2" charset="0"/>
                <a:sym typeface="Courier" pitchFamily="2" charset="0"/>
              </a:rPr>
              <a:t>[12pt]{article}%</a:t>
            </a:r>
          </a:p>
          <a:p>
            <a:pPr eaLnBrk="1"/>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usepackage</a:t>
            </a:r>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amsmath</a:t>
            </a:r>
            <a:r>
              <a:rPr lang="en-US" altLang="en-US" sz="1080" dirty="0">
                <a:solidFill>
                  <a:schemeClr val="tx1"/>
                </a:solidFill>
                <a:latin typeface="Courier" pitchFamily="2" charset="0"/>
                <a:sym typeface="Courier" pitchFamily="2" charset="0"/>
              </a:rPr>
              <a:t>}%</a:t>
            </a:r>
          </a:p>
          <a:p>
            <a:pPr eaLnBrk="1"/>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usepackage</a:t>
            </a:r>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amsfonts</a:t>
            </a:r>
            <a:r>
              <a:rPr lang="en-US" altLang="en-US" sz="1080" dirty="0">
                <a:solidFill>
                  <a:schemeClr val="tx1"/>
                </a:solidFill>
                <a:latin typeface="Courier" pitchFamily="2" charset="0"/>
                <a:sym typeface="Courier" pitchFamily="2" charset="0"/>
              </a:rPr>
              <a:t>}%</a:t>
            </a:r>
          </a:p>
          <a:p>
            <a:pPr eaLnBrk="1"/>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usepackage</a:t>
            </a:r>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amssymb</a:t>
            </a:r>
            <a:r>
              <a:rPr lang="en-US" altLang="en-US" sz="1080" dirty="0">
                <a:solidFill>
                  <a:schemeClr val="tx1"/>
                </a:solidFill>
                <a:latin typeface="Courier" pitchFamily="2" charset="0"/>
                <a:sym typeface="Courier" pitchFamily="2" charset="0"/>
              </a:rPr>
              <a:t>}%</a:t>
            </a:r>
          </a:p>
          <a:p>
            <a:pPr eaLnBrk="1"/>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usepackage</a:t>
            </a:r>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graphicx</a:t>
            </a:r>
            <a:r>
              <a:rPr lang="en-US" altLang="en-US" sz="1080" dirty="0">
                <a:solidFill>
                  <a:schemeClr val="tx1"/>
                </a:solidFill>
                <a:latin typeface="Courier" pitchFamily="2" charset="0"/>
                <a:sym typeface="Courier" pitchFamily="2" charset="0"/>
              </a:rPr>
              <a:t>}</a:t>
            </a:r>
          </a:p>
          <a:p>
            <a:pPr eaLnBrk="1"/>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usepackage</a:t>
            </a:r>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setspace</a:t>
            </a:r>
            <a:r>
              <a:rPr lang="en-US" altLang="en-US" sz="1080" dirty="0">
                <a:solidFill>
                  <a:schemeClr val="tx1"/>
                </a:solidFill>
                <a:latin typeface="Courier" pitchFamily="2" charset="0"/>
                <a:sym typeface="Courier" pitchFamily="2" charset="0"/>
              </a:rPr>
              <a:t>}</a:t>
            </a:r>
          </a:p>
          <a:p>
            <a:pPr eaLnBrk="1"/>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usepackage</a:t>
            </a:r>
            <a:r>
              <a:rPr lang="en-US" altLang="en-US" sz="1080" dirty="0">
                <a:solidFill>
                  <a:schemeClr val="tx1"/>
                </a:solidFill>
                <a:latin typeface="Courier" pitchFamily="2" charset="0"/>
                <a:sym typeface="Courier" pitchFamily="2" charset="0"/>
              </a:rPr>
              <a:t>{cite}</a:t>
            </a:r>
          </a:p>
          <a:p>
            <a:pPr eaLnBrk="1"/>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usepackage</a:t>
            </a:r>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hyperref</a:t>
            </a:r>
            <a:r>
              <a:rPr lang="en-US" altLang="en-US" sz="1080" dirty="0">
                <a:solidFill>
                  <a:schemeClr val="tx1"/>
                </a:solidFill>
                <a:latin typeface="Courier" pitchFamily="2" charset="0"/>
                <a:sym typeface="Courier" pitchFamily="2" charset="0"/>
              </a:rPr>
              <a:t>}</a:t>
            </a:r>
          </a:p>
          <a:p>
            <a:pPr eaLnBrk="1"/>
            <a:r>
              <a:rPr lang="en-US" altLang="en-US" sz="1080" dirty="0">
                <a:solidFill>
                  <a:schemeClr val="tx1"/>
                </a:solidFill>
                <a:latin typeface="Courier" pitchFamily="2" charset="0"/>
                <a:sym typeface="Courier" pitchFamily="2" charset="0"/>
              </a:rPr>
              <a:t>%-------------------------------------------</a:t>
            </a:r>
          </a:p>
          <a:p>
            <a:pPr eaLnBrk="1"/>
            <a:endParaRPr lang="en-US" altLang="en-US" sz="1080" dirty="0">
              <a:solidFill>
                <a:schemeClr val="tx1"/>
              </a:solidFill>
              <a:latin typeface="Courier" pitchFamily="2" charset="0"/>
              <a:sym typeface="Courier" pitchFamily="2" charset="0"/>
            </a:endParaRPr>
          </a:p>
          <a:p>
            <a:pPr eaLnBrk="1"/>
            <a:r>
              <a:rPr lang="en-US" altLang="en-US" sz="1080" dirty="0">
                <a:solidFill>
                  <a:schemeClr val="tx1"/>
                </a:solidFill>
                <a:latin typeface="Courier" pitchFamily="2" charset="0"/>
                <a:sym typeface="Courier" pitchFamily="2" charset="0"/>
              </a:rPr>
              <a:t>\begin{document}</a:t>
            </a:r>
          </a:p>
          <a:p>
            <a:pPr eaLnBrk="1"/>
            <a:endParaRPr lang="en-US" altLang="en-US" sz="1080" dirty="0">
              <a:solidFill>
                <a:schemeClr val="tx1"/>
              </a:solidFill>
              <a:latin typeface="Courier" pitchFamily="2" charset="0"/>
              <a:sym typeface="Courier" pitchFamily="2" charset="0"/>
            </a:endParaRPr>
          </a:p>
          <a:p>
            <a:pPr eaLnBrk="1"/>
            <a:r>
              <a:rPr lang="en-US" altLang="en-US" sz="1080" dirty="0">
                <a:solidFill>
                  <a:schemeClr val="tx1"/>
                </a:solidFill>
                <a:latin typeface="Courier" pitchFamily="2" charset="0"/>
                <a:sym typeface="Courier" pitchFamily="2" charset="0"/>
              </a:rPr>
              <a:t>\title{}</a:t>
            </a:r>
          </a:p>
          <a:p>
            <a:pPr eaLnBrk="1"/>
            <a:r>
              <a:rPr lang="en-US" altLang="en-US" sz="1080" dirty="0">
                <a:solidFill>
                  <a:schemeClr val="tx1"/>
                </a:solidFill>
                <a:latin typeface="Courier" pitchFamily="2" charset="0"/>
                <a:sym typeface="Courier" pitchFamily="2" charset="0"/>
              </a:rPr>
              <a:t>\author{Terry</a:t>
            </a:r>
          </a:p>
          <a:p>
            <a:pPr eaLnBrk="1"/>
            <a:r>
              <a:rPr lang="en-US" altLang="en-US" sz="1080" dirty="0">
                <a:solidFill>
                  <a:schemeClr val="tx1"/>
                </a:solidFill>
                <a:latin typeface="Courier" pitchFamily="2" charset="0"/>
                <a:sym typeface="Courier" pitchFamily="2" charset="0"/>
              </a:rPr>
              <a:t>\\ \</a:t>
            </a:r>
            <a:r>
              <a:rPr lang="en-US" altLang="en-US" sz="1080" dirty="0" err="1">
                <a:solidFill>
                  <a:schemeClr val="tx1"/>
                </a:solidFill>
                <a:latin typeface="Courier" pitchFamily="2" charset="0"/>
                <a:sym typeface="Courier" pitchFamily="2" charset="0"/>
              </a:rPr>
              <a:t>emph</a:t>
            </a:r>
            <a:r>
              <a:rPr lang="en-US" altLang="en-US" sz="1080" dirty="0">
                <a:solidFill>
                  <a:schemeClr val="tx1"/>
                </a:solidFill>
                <a:latin typeface="Courier" pitchFamily="2" charset="0"/>
                <a:sym typeface="Courier" pitchFamily="2" charset="0"/>
              </a:rPr>
              <a:t>{with} }</a:t>
            </a:r>
          </a:p>
          <a:p>
            <a:pPr eaLnBrk="1"/>
            <a:r>
              <a:rPr lang="en-US" altLang="en-US" sz="1080" dirty="0">
                <a:solidFill>
                  <a:schemeClr val="tx1"/>
                </a:solidFill>
                <a:latin typeface="Courier" pitchFamily="2" charset="0"/>
                <a:sym typeface="Courier" pitchFamily="2" charset="0"/>
              </a:rPr>
              <a:t>\date{\today}</a:t>
            </a:r>
          </a:p>
          <a:p>
            <a:pPr eaLnBrk="1"/>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maketitle</a:t>
            </a:r>
            <a:endParaRPr lang="en-US" altLang="en-US" sz="1080" dirty="0">
              <a:solidFill>
                <a:schemeClr val="tx1"/>
              </a:solidFill>
              <a:latin typeface="Courier" pitchFamily="2" charset="0"/>
              <a:sym typeface="Courier" pitchFamily="2" charset="0"/>
            </a:endParaRPr>
          </a:p>
          <a:p>
            <a:pPr eaLnBrk="1"/>
            <a:endParaRPr lang="en-US" altLang="en-US" sz="1080" dirty="0">
              <a:solidFill>
                <a:schemeClr val="tx1"/>
              </a:solidFill>
              <a:latin typeface="Courier" pitchFamily="2" charset="0"/>
              <a:sym typeface="Courier" pitchFamily="2" charset="0"/>
            </a:endParaRPr>
          </a:p>
          <a:p>
            <a:pPr eaLnBrk="1"/>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singlespacing</a:t>
            </a:r>
            <a:endParaRPr lang="en-US" altLang="en-US" sz="1080" dirty="0">
              <a:solidFill>
                <a:schemeClr val="tx1"/>
              </a:solidFill>
              <a:latin typeface="Courier" pitchFamily="2" charset="0"/>
              <a:sym typeface="Courier" pitchFamily="2" charset="0"/>
            </a:endParaRPr>
          </a:p>
          <a:p>
            <a:pPr eaLnBrk="1"/>
            <a:endParaRPr lang="en-US" altLang="en-US" sz="1080" dirty="0">
              <a:solidFill>
                <a:schemeClr val="tx1"/>
              </a:solidFill>
              <a:latin typeface="Courier" pitchFamily="2" charset="0"/>
              <a:sym typeface="Courier" pitchFamily="2" charset="0"/>
            </a:endParaRPr>
          </a:p>
          <a:p>
            <a:pPr eaLnBrk="1"/>
            <a:r>
              <a:rPr lang="en-US" altLang="en-US" sz="1080" dirty="0">
                <a:solidFill>
                  <a:schemeClr val="tx1"/>
                </a:solidFill>
                <a:latin typeface="Courier" pitchFamily="2" charset="0"/>
                <a:sym typeface="Courier" pitchFamily="2" charset="0"/>
              </a:rPr>
              <a:t>\begin{abstract}</a:t>
            </a:r>
          </a:p>
          <a:p>
            <a:pPr eaLnBrk="1"/>
            <a:r>
              <a:rPr lang="en-US" altLang="en-US" sz="1080" dirty="0">
                <a:solidFill>
                  <a:schemeClr val="tx1"/>
                </a:solidFill>
                <a:latin typeface="Courier" pitchFamily="2" charset="0"/>
                <a:sym typeface="Courier" pitchFamily="2" charset="0"/>
              </a:rPr>
              <a:t>\end{abstract}</a:t>
            </a:r>
          </a:p>
          <a:p>
            <a:pPr eaLnBrk="1"/>
            <a:endParaRPr lang="en-US" altLang="en-US" sz="1080" dirty="0">
              <a:solidFill>
                <a:schemeClr val="tx1"/>
              </a:solidFill>
              <a:latin typeface="Courier" pitchFamily="2" charset="0"/>
              <a:sym typeface="Courier" pitchFamily="2" charset="0"/>
            </a:endParaRPr>
          </a:p>
          <a:p>
            <a:pPr eaLnBrk="1"/>
            <a:r>
              <a:rPr lang="en-US" altLang="en-US" sz="1080" dirty="0">
                <a:solidFill>
                  <a:schemeClr val="tx1"/>
                </a:solidFill>
                <a:latin typeface="Courier" pitchFamily="2" charset="0"/>
                <a:sym typeface="Courier" pitchFamily="2" charset="0"/>
              </a:rPr>
              <a:t>\</a:t>
            </a:r>
            <a:r>
              <a:rPr lang="en-US" altLang="en-US" sz="1080" dirty="0" err="1">
                <a:solidFill>
                  <a:schemeClr val="tx1"/>
                </a:solidFill>
                <a:latin typeface="Courier" pitchFamily="2" charset="0"/>
                <a:sym typeface="Courier" pitchFamily="2" charset="0"/>
              </a:rPr>
              <a:t>doublespacing</a:t>
            </a:r>
            <a:endParaRPr lang="en-US" altLang="en-US" sz="1080" dirty="0">
              <a:solidFill>
                <a:schemeClr val="tx1"/>
              </a:solidFill>
              <a:latin typeface="Courier" pitchFamily="2" charset="0"/>
              <a:sym typeface="Courier" pitchFamily="2" charset="0"/>
            </a:endParaRPr>
          </a:p>
          <a:p>
            <a:pPr eaLnBrk="1"/>
            <a:endParaRPr lang="en-US" altLang="en-US" sz="1080" dirty="0">
              <a:solidFill>
                <a:schemeClr val="tx1"/>
              </a:solidFill>
              <a:latin typeface="Courier" pitchFamily="2" charset="0"/>
              <a:sym typeface="Courier" pitchFamily="2" charset="0"/>
            </a:endParaRPr>
          </a:p>
          <a:p>
            <a:pPr eaLnBrk="1"/>
            <a:r>
              <a:rPr lang="en-US" altLang="en-US" sz="1080" dirty="0">
                <a:solidFill>
                  <a:schemeClr val="tx1"/>
                </a:solidFill>
                <a:latin typeface="Courier" pitchFamily="2" charset="0"/>
                <a:sym typeface="Courier" pitchFamily="2" charset="0"/>
              </a:rPr>
              <a:t>\section{Theory}</a:t>
            </a:r>
            <a:endParaRPr lang="en-US" altLang="en-US" dirty="0">
              <a:solidFill>
                <a:schemeClr val="tx1"/>
              </a:solidFill>
            </a:endParaRPr>
          </a:p>
        </p:txBody>
      </p:sp>
      <p:sp>
        <p:nvSpPr>
          <p:cNvPr id="9219" name="Line 3">
            <a:extLst>
              <a:ext uri="{FF2B5EF4-FFF2-40B4-BE49-F238E27FC236}">
                <a16:creationId xmlns:a16="http://schemas.microsoft.com/office/drawing/2014/main" id="{F435DC42-A687-B646-A030-32BB91211514}"/>
              </a:ext>
            </a:extLst>
          </p:cNvPr>
          <p:cNvSpPr>
            <a:spLocks noChangeShapeType="1"/>
          </p:cNvSpPr>
          <p:nvPr/>
        </p:nvSpPr>
        <p:spPr bwMode="auto">
          <a:xfrm flipH="1">
            <a:off x="3603308" y="4200525"/>
            <a:ext cx="711518" cy="15717"/>
          </a:xfrm>
          <a:prstGeom prst="line">
            <a:avLst/>
          </a:prstGeom>
          <a:noFill/>
          <a:ln w="76200">
            <a:solidFill>
              <a:srgbClr val="535353"/>
            </a:solidFill>
            <a:round/>
            <a:headEnd type="stealth" w="med" len="med"/>
            <a:tailEnd/>
          </a:ln>
          <a:extLst>
            <a:ext uri="{909E8E84-426E-40DD-AFC4-6F175D3DCCD1}">
              <a14:hiddenFill xmlns:a14="http://schemas.microsoft.com/office/drawing/2010/main">
                <a:noFill/>
              </a14:hiddenFill>
            </a:ext>
          </a:extLst>
        </p:spPr>
        <p:txBody>
          <a:bodyPr lIns="0" tIns="0" rIns="0" bIns="0" anchor="ctr"/>
          <a:lstStyle/>
          <a:p>
            <a:endParaRPr lang="en-US">
              <a:solidFill>
                <a:schemeClr val="tx1"/>
              </a:solidFill>
            </a:endParaRPr>
          </a:p>
        </p:txBody>
      </p:sp>
      <p:sp>
        <p:nvSpPr>
          <p:cNvPr id="9220" name="AutoShape 4">
            <a:extLst>
              <a:ext uri="{FF2B5EF4-FFF2-40B4-BE49-F238E27FC236}">
                <a16:creationId xmlns:a16="http://schemas.microsoft.com/office/drawing/2014/main" id="{FA5A2D52-FD01-F842-BBAD-F8EF9568EEB4}"/>
              </a:ext>
            </a:extLst>
          </p:cNvPr>
          <p:cNvSpPr>
            <a:spLocks/>
          </p:cNvSpPr>
          <p:nvPr/>
        </p:nvSpPr>
        <p:spPr bwMode="auto">
          <a:xfrm>
            <a:off x="3154680" y="3429000"/>
            <a:ext cx="1840230" cy="582930"/>
          </a:xfrm>
          <a:custGeom>
            <a:avLst/>
            <a:gdLst>
              <a:gd name="T0" fmla="*/ 1022350 w 21600"/>
              <a:gd name="T1" fmla="*/ 323850 h 21600"/>
              <a:gd name="T2" fmla="*/ 1022350 w 21600"/>
              <a:gd name="T3" fmla="*/ 323850 h 21600"/>
              <a:gd name="T4" fmla="*/ 1022350 w 21600"/>
              <a:gd name="T5" fmla="*/ 323850 h 21600"/>
              <a:gd name="T6" fmla="*/ 10223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p>
            <a:pPr algn="ctr" eaLnBrk="1"/>
            <a:r>
              <a:rPr lang="en-US" altLang="en-US" sz="3240">
                <a:solidFill>
                  <a:schemeClr val="tx1"/>
                </a:solidFill>
                <a:latin typeface="ArialUnicodeMS" panose="020B0604020202020204" pitchFamily="34" charset="-128"/>
                <a:sym typeface="ArialUnicodeMS" panose="020B0604020202020204" pitchFamily="34" charset="-128"/>
              </a:rPr>
              <a:t>compile</a:t>
            </a:r>
            <a:endParaRPr lang="en-US" altLang="en-US">
              <a:solidFill>
                <a:schemeClr val="tx1"/>
              </a:solidFill>
            </a:endParaRPr>
          </a:p>
        </p:txBody>
      </p:sp>
      <p:sp>
        <p:nvSpPr>
          <p:cNvPr id="9221" name="AutoShape 5">
            <a:extLst>
              <a:ext uri="{FF2B5EF4-FFF2-40B4-BE49-F238E27FC236}">
                <a16:creationId xmlns:a16="http://schemas.microsoft.com/office/drawing/2014/main" id="{659C866C-E986-BC43-B533-8DC9C9079694}"/>
              </a:ext>
            </a:extLst>
          </p:cNvPr>
          <p:cNvSpPr>
            <a:spLocks/>
          </p:cNvSpPr>
          <p:nvPr/>
        </p:nvSpPr>
        <p:spPr bwMode="auto">
          <a:xfrm>
            <a:off x="5634990" y="2994660"/>
            <a:ext cx="1840230" cy="2423160"/>
          </a:xfrm>
          <a:custGeom>
            <a:avLst/>
            <a:gdLst>
              <a:gd name="T0" fmla="*/ 1022350 w 21600"/>
              <a:gd name="T1" fmla="*/ 1346200 h 21600"/>
              <a:gd name="T2" fmla="*/ 1022350 w 21600"/>
              <a:gd name="T3" fmla="*/ 1346200 h 21600"/>
              <a:gd name="T4" fmla="*/ 1022350 w 21600"/>
              <a:gd name="T5" fmla="*/ 1346200 h 21600"/>
              <a:gd name="T6" fmla="*/ 1022350 w 21600"/>
              <a:gd name="T7" fmla="*/ 1346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p>
            <a:pPr eaLnBrk="1"/>
            <a:r>
              <a:rPr lang="en-US" altLang="en-US" sz="3240">
                <a:solidFill>
                  <a:schemeClr val="tx1"/>
                </a:solidFill>
                <a:latin typeface="ArialUnicodeMS" panose="020B0604020202020204" pitchFamily="34" charset="-128"/>
                <a:sym typeface="ArialUnicodeMS" panose="020B0604020202020204" pitchFamily="34" charset="-128"/>
              </a:rPr>
              <a:t>file.out</a:t>
            </a:r>
          </a:p>
          <a:p>
            <a:pPr eaLnBrk="1"/>
            <a:r>
              <a:rPr lang="en-US" altLang="en-US" sz="3240">
                <a:solidFill>
                  <a:schemeClr val="tx1"/>
                </a:solidFill>
                <a:latin typeface="ArialUnicodeMS" panose="020B0604020202020204" pitchFamily="34" charset="-128"/>
                <a:sym typeface="ArialUnicodeMS" panose="020B0604020202020204" pitchFamily="34" charset="-128"/>
              </a:rPr>
              <a:t>file.aux</a:t>
            </a:r>
          </a:p>
          <a:p>
            <a:pPr eaLnBrk="1"/>
            <a:r>
              <a:rPr lang="en-US" altLang="en-US" sz="3240">
                <a:solidFill>
                  <a:schemeClr val="tx1"/>
                </a:solidFill>
                <a:latin typeface="ArialUnicodeMS" panose="020B0604020202020204" pitchFamily="34" charset="-128"/>
                <a:sym typeface="ArialUnicodeMS" panose="020B0604020202020204" pitchFamily="34" charset="-128"/>
              </a:rPr>
              <a:t>file.log</a:t>
            </a:r>
          </a:p>
          <a:p>
            <a:pPr eaLnBrk="1"/>
            <a:r>
              <a:rPr lang="en-US" altLang="en-US" sz="3240">
                <a:solidFill>
                  <a:schemeClr val="tx1"/>
                </a:solidFill>
                <a:latin typeface="ArialUnicodeMS" panose="020B0604020202020204" pitchFamily="34" charset="-128"/>
                <a:sym typeface="ArialUnicodeMS" panose="020B0604020202020204" pitchFamily="34" charset="-128"/>
              </a:rPr>
              <a:t>file.pdf</a:t>
            </a:r>
            <a:endParaRPr lang="en-US" altLang="en-US">
              <a:solidFill>
                <a:schemeClr val="tx1"/>
              </a:solidFill>
            </a:endParaRPr>
          </a:p>
        </p:txBody>
      </p:sp>
    </p:spTree>
    <p:extLst>
      <p:ext uri="{BB962C8B-B14F-4D97-AF65-F5344CB8AC3E}">
        <p14:creationId xmlns:p14="http://schemas.microsoft.com/office/powerpoint/2010/main" val="172112531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BB08FC4B-972C-5348-B59D-730BE5643400}"/>
              </a:ext>
            </a:extLst>
          </p:cNvPr>
          <p:cNvSpPr>
            <a:spLocks noGrp="1" noChangeArrowheads="1"/>
          </p:cNvSpPr>
          <p:nvPr>
            <p:ph type="title"/>
          </p:nvPr>
        </p:nvSpPr>
        <p:spPr/>
        <p:txBody>
          <a:bodyPr/>
          <a:lstStyle/>
          <a:p>
            <a:r>
              <a:rPr lang="en-US" altLang="en-US" dirty="0"/>
              <a:t>Average Anatomy of a Thesis</a:t>
            </a:r>
          </a:p>
        </p:txBody>
      </p:sp>
      <p:sp>
        <p:nvSpPr>
          <p:cNvPr id="63491" name="Rectangle 3">
            <a:extLst>
              <a:ext uri="{FF2B5EF4-FFF2-40B4-BE49-F238E27FC236}">
                <a16:creationId xmlns:a16="http://schemas.microsoft.com/office/drawing/2014/main" id="{1C486C1A-A98B-F940-BF3B-E09EC4DFAE2C}"/>
              </a:ext>
            </a:extLst>
          </p:cNvPr>
          <p:cNvSpPr>
            <a:spLocks noGrp="1" noChangeArrowheads="1"/>
          </p:cNvSpPr>
          <p:nvPr>
            <p:ph type="body" idx="1"/>
          </p:nvPr>
        </p:nvSpPr>
        <p:spPr/>
        <p:txBody>
          <a:bodyPr/>
          <a:lstStyle/>
          <a:p>
            <a:r>
              <a:rPr lang="en-US" altLang="en-US" dirty="0"/>
              <a:t>6 Chapters, 2 Appendixes</a:t>
            </a:r>
          </a:p>
          <a:p>
            <a:r>
              <a:rPr lang="en-US" altLang="en-US" dirty="0"/>
              <a:t>14 Section</a:t>
            </a:r>
          </a:p>
          <a:p>
            <a:r>
              <a:rPr lang="en-US" altLang="en-US" dirty="0"/>
              <a:t>18 Subsections</a:t>
            </a:r>
          </a:p>
          <a:p>
            <a:r>
              <a:rPr lang="en-US" altLang="en-US" dirty="0"/>
              <a:t>196 Charts </a:t>
            </a:r>
          </a:p>
          <a:p>
            <a:r>
              <a:rPr lang="en-US" altLang="en-US" dirty="0"/>
              <a:t>32 Figures</a:t>
            </a:r>
          </a:p>
          <a:p>
            <a:r>
              <a:rPr lang="en-US" altLang="en-US" dirty="0"/>
              <a:t>48 Tables</a:t>
            </a:r>
          </a:p>
          <a:p>
            <a:r>
              <a:rPr lang="en-US" altLang="en-US" dirty="0"/>
              <a:t>95 cited works</a:t>
            </a:r>
          </a:p>
        </p:txBody>
      </p:sp>
    </p:spTree>
    <p:extLst>
      <p:ext uri="{BB962C8B-B14F-4D97-AF65-F5344CB8AC3E}">
        <p14:creationId xmlns:p14="http://schemas.microsoft.com/office/powerpoint/2010/main" val="762640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457200" y="-457200"/>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Structure</a:t>
            </a:r>
          </a:p>
        </p:txBody>
      </p:sp>
      <p:sp>
        <p:nvSpPr>
          <p:cNvPr id="12290" name="Rectangle 2"/>
          <p:cNvSpPr>
            <a:spLocks noGrp="1" noChangeArrowheads="1"/>
          </p:cNvSpPr>
          <p:nvPr>
            <p:ph idx="1"/>
          </p:nvPr>
        </p:nvSpPr>
        <p:spPr>
          <a:xfrm>
            <a:off x="457200" y="865187"/>
            <a:ext cx="8229600" cy="4732338"/>
          </a:xfrm>
          <a:ln/>
        </p:spPr>
        <p:txBody>
          <a:bodyPr/>
          <a:lstStyle/>
          <a:p>
            <a:pPr marL="341313" indent="-341313">
              <a:lnSpc>
                <a:spcPct val="90000"/>
              </a:lnSpc>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A basic document:</a:t>
            </a:r>
          </a:p>
          <a:p>
            <a:pPr marL="341313" indent="-341313">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006633"/>
                </a:solidFill>
              </a:rPr>
              <a:t>\</a:t>
            </a:r>
            <a:r>
              <a:rPr lang="en-US" i="1" dirty="0" err="1">
                <a:solidFill>
                  <a:srgbClr val="006633"/>
                </a:solidFill>
              </a:rPr>
              <a:t>documentclass</a:t>
            </a:r>
            <a:r>
              <a:rPr lang="en-US" i="1" dirty="0">
                <a:solidFill>
                  <a:srgbClr val="006633"/>
                </a:solidFill>
              </a:rPr>
              <a:t>[11pt, </a:t>
            </a:r>
            <a:r>
              <a:rPr lang="en-US" i="1" dirty="0" err="1">
                <a:solidFill>
                  <a:srgbClr val="006633"/>
                </a:solidFill>
              </a:rPr>
              <a:t>twocolumn</a:t>
            </a:r>
            <a:r>
              <a:rPr lang="en-US" i="1" dirty="0">
                <a:solidFill>
                  <a:srgbClr val="006633"/>
                </a:solidFill>
              </a:rPr>
              <a:t>]{article}</a:t>
            </a:r>
          </a:p>
          <a:p>
            <a:pPr marL="341313" indent="-341313">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006633"/>
                </a:solidFill>
              </a:rPr>
              <a:t>\</a:t>
            </a:r>
            <a:r>
              <a:rPr lang="en-US" i="1" dirty="0" err="1">
                <a:solidFill>
                  <a:srgbClr val="006633"/>
                </a:solidFill>
              </a:rPr>
              <a:t>usepackage</a:t>
            </a:r>
            <a:r>
              <a:rPr lang="en-US" i="1" dirty="0">
                <a:solidFill>
                  <a:srgbClr val="006633"/>
                </a:solidFill>
              </a:rPr>
              <a:t>{</a:t>
            </a:r>
            <a:r>
              <a:rPr lang="en-US" i="1" dirty="0" err="1">
                <a:solidFill>
                  <a:srgbClr val="006633"/>
                </a:solidFill>
              </a:rPr>
              <a:t>amsmath</a:t>
            </a:r>
            <a:r>
              <a:rPr lang="en-US" i="1" dirty="0">
                <a:solidFill>
                  <a:srgbClr val="006633"/>
                </a:solidFill>
              </a:rPr>
              <a:t>, </a:t>
            </a:r>
            <a:r>
              <a:rPr lang="en-US" i="1" dirty="0" err="1">
                <a:solidFill>
                  <a:srgbClr val="006633"/>
                </a:solidFill>
              </a:rPr>
              <a:t>graphicx</a:t>
            </a:r>
            <a:r>
              <a:rPr lang="en-US" i="1" dirty="0">
                <a:solidFill>
                  <a:srgbClr val="006633"/>
                </a:solidFill>
              </a:rPr>
              <a:t>}</a:t>
            </a:r>
          </a:p>
          <a:p>
            <a:pPr marL="341313" indent="-341313">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006633"/>
                </a:solidFill>
              </a:rPr>
              <a:t>\begin{document}</a:t>
            </a:r>
          </a:p>
          <a:p>
            <a:pPr marL="341313" indent="-341313">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006633"/>
                </a:solidFill>
              </a:rPr>
              <a:t>%document contents go here</a:t>
            </a:r>
          </a:p>
          <a:p>
            <a:pPr marL="341313" indent="-341313">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006633"/>
                </a:solidFill>
              </a:rPr>
              <a:t>\end{document}</a:t>
            </a:r>
          </a:p>
          <a:p>
            <a:pPr marL="341313" indent="-341313">
              <a:lnSpc>
                <a:spcPct val="90000"/>
              </a:lnSpc>
              <a:buClr>
                <a:srgbClr val="CC9900"/>
              </a:buClr>
              <a:buSzPct val="65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Notice:</a:t>
            </a:r>
          </a:p>
          <a:p>
            <a:pPr marL="668338" lvl="1" indent="-325438">
              <a:lnSpc>
                <a:spcPct val="90000"/>
              </a:lnSpc>
              <a:buClr>
                <a:srgbClr val="3B812F"/>
              </a:buClr>
              <a:buSzPct val="60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006633"/>
                </a:solidFill>
              </a:rPr>
              <a:t>\begin</a:t>
            </a:r>
            <a:r>
              <a:rPr lang="en-US" dirty="0"/>
              <a:t> and </a:t>
            </a:r>
            <a:r>
              <a:rPr lang="en-US" i="1" dirty="0">
                <a:solidFill>
                  <a:srgbClr val="006633"/>
                </a:solidFill>
              </a:rPr>
              <a:t>\end </a:t>
            </a:r>
            <a:r>
              <a:rPr lang="en-US" dirty="0"/>
              <a:t>(these define “environments”)</a:t>
            </a:r>
          </a:p>
          <a:p>
            <a:pPr marL="668338" lvl="1" indent="-325438">
              <a:lnSpc>
                <a:spcPct val="90000"/>
              </a:lnSpc>
              <a:buClr>
                <a:srgbClr val="3B812F"/>
              </a:buClr>
              <a:buSzPct val="60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006633"/>
                </a:solidFill>
              </a:rPr>
              <a:t>{ }</a:t>
            </a:r>
            <a:r>
              <a:rPr lang="en-US" dirty="0"/>
              <a:t> and </a:t>
            </a:r>
            <a:r>
              <a:rPr lang="en-US" i="1" dirty="0">
                <a:solidFill>
                  <a:srgbClr val="006633"/>
                </a:solidFill>
              </a:rPr>
              <a:t>[ ]</a:t>
            </a:r>
            <a:r>
              <a:rPr lang="en-US" dirty="0"/>
              <a:t> around parameters to commands</a:t>
            </a:r>
          </a:p>
          <a:p>
            <a:pPr marL="668338" lvl="1" indent="-325438">
              <a:lnSpc>
                <a:spcPct val="90000"/>
              </a:lnSpc>
              <a:buClr>
                <a:srgbClr val="3B812F"/>
              </a:buClr>
              <a:buSzPct val="60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Commands typically start with backslash</a:t>
            </a:r>
          </a:p>
          <a:p>
            <a:pPr marL="668338" lvl="1" indent="-325438">
              <a:lnSpc>
                <a:spcPct val="90000"/>
              </a:lnSpc>
              <a:buClr>
                <a:srgbClr val="3B812F"/>
              </a:buClr>
              <a:buSzPct val="60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Commands “gobble” spaces.. spaces collapse to 1</a:t>
            </a:r>
          </a:p>
          <a:p>
            <a:pPr marL="668338" lvl="1" indent="-325438">
              <a:lnSpc>
                <a:spcPct val="90000"/>
              </a:lnSpc>
              <a:buClr>
                <a:srgbClr val="3B812F"/>
              </a:buClr>
              <a:buSzPct val="60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 starts comment, goes to end of line</a:t>
            </a:r>
          </a:p>
          <a:p>
            <a:pPr marL="668338" lvl="1" indent="-325438">
              <a:lnSpc>
                <a:spcPct val="90000"/>
              </a:lnSpc>
              <a:buClr>
                <a:srgbClr val="3B812F"/>
              </a:buClr>
              <a:buSzPct val="60000"/>
              <a:buFont typeface="Wingdings" charset="0"/>
              <a:buChar char=""/>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dirty="0"/>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531A8DEA-DE8B-AF41-B831-FC1B4E129B32}" type="slidenum">
              <a:rPr lang="en-US"/>
              <a:pPr/>
              <a:t>20</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6D52C96B-57D0-214A-9458-4FFFFD0634FD}"/>
              </a:ext>
            </a:extLst>
          </p:cNvPr>
          <p:cNvSpPr>
            <a:spLocks noGrp="1" noChangeArrowheads="1"/>
          </p:cNvSpPr>
          <p:nvPr>
            <p:ph type="title"/>
          </p:nvPr>
        </p:nvSpPr>
        <p:spPr/>
        <p:txBody>
          <a:bodyPr/>
          <a:lstStyle/>
          <a:p>
            <a:pPr eaLnBrk="1"/>
            <a:r>
              <a:rPr lang="en-US" altLang="en-US"/>
              <a:t>PACKAGES ?</a:t>
            </a:r>
          </a:p>
        </p:txBody>
      </p:sp>
      <p:sp>
        <p:nvSpPr>
          <p:cNvPr id="12290" name="Rectangle 2">
            <a:extLst>
              <a:ext uri="{FF2B5EF4-FFF2-40B4-BE49-F238E27FC236}">
                <a16:creationId xmlns:a16="http://schemas.microsoft.com/office/drawing/2014/main" id="{AE62685F-2D35-9344-AA36-C8F21C1C7892}"/>
              </a:ext>
            </a:extLst>
          </p:cNvPr>
          <p:cNvSpPr>
            <a:spLocks noGrp="1" noChangeArrowheads="1"/>
          </p:cNvSpPr>
          <p:nvPr>
            <p:ph idx="1"/>
          </p:nvPr>
        </p:nvSpPr>
        <p:spPr/>
        <p:txBody>
          <a:bodyPr/>
          <a:lstStyle/>
          <a:p>
            <a:pPr marL="205740" indent="-205740">
              <a:spcBef>
                <a:spcPts val="2700"/>
              </a:spcBef>
              <a:buSzPct val="82000"/>
              <a:buFontTx/>
              <a:buChar char="•"/>
            </a:pPr>
            <a:r>
              <a:rPr lang="en-US" altLang="en-US" dirty="0">
                <a:solidFill>
                  <a:srgbClr val="535353"/>
                </a:solidFill>
              </a:rPr>
              <a:t>Add functionality to your documents</a:t>
            </a:r>
          </a:p>
          <a:p>
            <a:pPr marL="491490" lvl="1" indent="-205740">
              <a:spcBef>
                <a:spcPts val="2700"/>
              </a:spcBef>
              <a:buSzPct val="82000"/>
              <a:buFontTx/>
              <a:buChar char="•"/>
            </a:pPr>
            <a:r>
              <a:rPr lang="en-US" altLang="en-US" dirty="0">
                <a:solidFill>
                  <a:srgbClr val="535353"/>
                </a:solidFill>
                <a:ea typeface="Gill Sans Light" panose="020B0302020104020203" pitchFamily="34" charset="-79"/>
              </a:rPr>
              <a:t>Images</a:t>
            </a:r>
          </a:p>
          <a:p>
            <a:pPr marL="491490" lvl="1" indent="-205740">
              <a:spcBef>
                <a:spcPts val="2700"/>
              </a:spcBef>
              <a:buSzPct val="82000"/>
              <a:buFontTx/>
              <a:buChar char="•"/>
            </a:pPr>
            <a:r>
              <a:rPr lang="en-US" altLang="en-US" dirty="0">
                <a:solidFill>
                  <a:srgbClr val="535353"/>
                </a:solidFill>
                <a:ea typeface="Gill Sans Light" panose="020B0302020104020203" pitchFamily="34" charset="-79"/>
              </a:rPr>
              <a:t>Equations</a:t>
            </a:r>
          </a:p>
          <a:p>
            <a:pPr marL="491490" lvl="1" indent="-205740">
              <a:spcBef>
                <a:spcPts val="2700"/>
              </a:spcBef>
              <a:buSzPct val="82000"/>
              <a:buFontTx/>
              <a:buChar char="•"/>
            </a:pPr>
            <a:r>
              <a:rPr lang="en-US" altLang="en-US" dirty="0">
                <a:solidFill>
                  <a:srgbClr val="535353"/>
                </a:solidFill>
                <a:ea typeface="Gill Sans Light" panose="020B0302020104020203" pitchFamily="34" charset="-79"/>
              </a:rPr>
              <a:t>Links</a:t>
            </a:r>
          </a:p>
          <a:p>
            <a:pPr marL="491490" lvl="1" indent="-205740">
              <a:spcBef>
                <a:spcPts val="2700"/>
              </a:spcBef>
              <a:buSzPct val="82000"/>
              <a:buFontTx/>
              <a:buChar char="•"/>
            </a:pPr>
            <a:r>
              <a:rPr lang="en-US" altLang="en-US" dirty="0">
                <a:solidFill>
                  <a:srgbClr val="535353"/>
                </a:solidFill>
                <a:ea typeface="Gill Sans Light" panose="020B0302020104020203" pitchFamily="34" charset="-79"/>
              </a:rPr>
              <a:t>Etc.</a:t>
            </a:r>
            <a:endParaRPr lang="en-US" altLang="en-US" dirty="0">
              <a:ea typeface="Gill Sans Light" panose="020B0302020104020203" pitchFamily="34" charset="-79"/>
            </a:endParaRPr>
          </a:p>
        </p:txBody>
      </p:sp>
    </p:spTree>
    <p:extLst>
      <p:ext uri="{BB962C8B-B14F-4D97-AF65-F5344CB8AC3E}">
        <p14:creationId xmlns:p14="http://schemas.microsoft.com/office/powerpoint/2010/main" val="231664178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E87DE5A2-A0DD-4843-A54A-D11ACBE952F4}"/>
              </a:ext>
            </a:extLst>
          </p:cNvPr>
          <p:cNvSpPr>
            <a:spLocks noGrp="1" noChangeArrowheads="1"/>
          </p:cNvSpPr>
          <p:nvPr>
            <p:ph type="title"/>
          </p:nvPr>
        </p:nvSpPr>
        <p:spPr/>
        <p:txBody>
          <a:bodyPr/>
          <a:lstStyle/>
          <a:p>
            <a:pPr eaLnBrk="1"/>
            <a:r>
              <a:rPr lang="en-US" altLang="en-US"/>
              <a:t>PACKAGES</a:t>
            </a:r>
          </a:p>
        </p:txBody>
      </p:sp>
      <p:sp>
        <p:nvSpPr>
          <p:cNvPr id="13314" name="Rectangle 2">
            <a:extLst>
              <a:ext uri="{FF2B5EF4-FFF2-40B4-BE49-F238E27FC236}">
                <a16:creationId xmlns:a16="http://schemas.microsoft.com/office/drawing/2014/main" id="{7EF883DA-2CFE-964A-BA6A-804D6EA7315C}"/>
              </a:ext>
            </a:extLst>
          </p:cNvPr>
          <p:cNvSpPr>
            <a:spLocks noGrp="1" noChangeArrowheads="1"/>
          </p:cNvSpPr>
          <p:nvPr>
            <p:ph idx="1"/>
          </p:nvPr>
        </p:nvSpPr>
        <p:spPr>
          <a:xfrm>
            <a:off x="251460" y="1897380"/>
            <a:ext cx="8641080" cy="4709160"/>
          </a:xfrm>
        </p:spPr>
        <p:txBody>
          <a:bodyPr/>
          <a:lstStyle/>
          <a:p>
            <a:pPr marL="40005" indent="0">
              <a:lnSpc>
                <a:spcPct val="90000"/>
              </a:lnSpc>
              <a:spcBef>
                <a:spcPts val="2700"/>
              </a:spcBef>
              <a:buClr>
                <a:srgbClr val="007879"/>
              </a:buClr>
              <a:buNone/>
            </a:pPr>
            <a:r>
              <a:rPr lang="en-US" altLang="en-US" sz="2700">
                <a:solidFill>
                  <a:srgbClr val="535353"/>
                </a:solidFill>
                <a:latin typeface="Courier New" panose="02070309020205020404" pitchFamily="49" charset="0"/>
                <a:sym typeface="Courier New" panose="02070309020205020404" pitchFamily="49" charset="0"/>
              </a:rPr>
              <a:t>\usepackage{amsmath}%</a:t>
            </a:r>
          </a:p>
          <a:p>
            <a:pPr marL="40005" indent="0">
              <a:lnSpc>
                <a:spcPct val="90000"/>
              </a:lnSpc>
              <a:spcBef>
                <a:spcPts val="2700"/>
              </a:spcBef>
              <a:buClr>
                <a:srgbClr val="007879"/>
              </a:buClr>
              <a:buNone/>
            </a:pPr>
            <a:r>
              <a:rPr lang="en-US" altLang="en-US" sz="2700">
                <a:solidFill>
                  <a:srgbClr val="535353"/>
                </a:solidFill>
                <a:latin typeface="Courier New" panose="02070309020205020404" pitchFamily="49" charset="0"/>
                <a:sym typeface="Courier New" panose="02070309020205020404" pitchFamily="49" charset="0"/>
              </a:rPr>
              <a:t>\usepackage{amsfonts}%</a:t>
            </a:r>
          </a:p>
          <a:p>
            <a:pPr marL="40005" indent="0">
              <a:lnSpc>
                <a:spcPct val="90000"/>
              </a:lnSpc>
              <a:spcBef>
                <a:spcPts val="2700"/>
              </a:spcBef>
              <a:buClr>
                <a:srgbClr val="007879"/>
              </a:buClr>
              <a:buNone/>
            </a:pPr>
            <a:r>
              <a:rPr lang="en-US" altLang="en-US" sz="2700">
                <a:solidFill>
                  <a:srgbClr val="535353"/>
                </a:solidFill>
                <a:latin typeface="Courier New" panose="02070309020205020404" pitchFamily="49" charset="0"/>
                <a:sym typeface="Courier New" panose="02070309020205020404" pitchFamily="49" charset="0"/>
              </a:rPr>
              <a:t>\usepackage{amssymb}%</a:t>
            </a:r>
          </a:p>
          <a:p>
            <a:pPr marL="40005" indent="0">
              <a:lnSpc>
                <a:spcPct val="90000"/>
              </a:lnSpc>
              <a:spcBef>
                <a:spcPts val="2700"/>
              </a:spcBef>
              <a:buClr>
                <a:srgbClr val="007879"/>
              </a:buClr>
              <a:buNone/>
            </a:pPr>
            <a:r>
              <a:rPr lang="en-US" altLang="en-US" sz="2700">
                <a:solidFill>
                  <a:srgbClr val="535353"/>
                </a:solidFill>
                <a:latin typeface="Courier New" panose="02070309020205020404" pitchFamily="49" charset="0"/>
                <a:sym typeface="Courier New" panose="02070309020205020404" pitchFamily="49" charset="0"/>
              </a:rPr>
              <a:t>\usepackage{graphicx}</a:t>
            </a:r>
          </a:p>
          <a:p>
            <a:pPr marL="40005" indent="0">
              <a:lnSpc>
                <a:spcPct val="90000"/>
              </a:lnSpc>
              <a:spcBef>
                <a:spcPts val="2700"/>
              </a:spcBef>
              <a:buClr>
                <a:srgbClr val="007879"/>
              </a:buClr>
              <a:buNone/>
            </a:pPr>
            <a:r>
              <a:rPr lang="en-US" altLang="en-US" sz="2700">
                <a:solidFill>
                  <a:srgbClr val="535353"/>
                </a:solidFill>
                <a:latin typeface="Courier New" panose="02070309020205020404" pitchFamily="49" charset="0"/>
                <a:sym typeface="Courier New" panose="02070309020205020404" pitchFamily="49" charset="0"/>
              </a:rPr>
              <a:t>\usepackage{setspace}</a:t>
            </a:r>
          </a:p>
          <a:p>
            <a:pPr marL="40005" indent="0">
              <a:lnSpc>
                <a:spcPct val="90000"/>
              </a:lnSpc>
              <a:spcBef>
                <a:spcPts val="2700"/>
              </a:spcBef>
              <a:buClr>
                <a:srgbClr val="007879"/>
              </a:buClr>
              <a:buNone/>
            </a:pPr>
            <a:r>
              <a:rPr lang="en-US" altLang="en-US" sz="2700">
                <a:solidFill>
                  <a:srgbClr val="535353"/>
                </a:solidFill>
                <a:latin typeface="Courier New" panose="02070309020205020404" pitchFamily="49" charset="0"/>
                <a:sym typeface="Courier New" panose="02070309020205020404" pitchFamily="49" charset="0"/>
              </a:rPr>
              <a:t>\usepackage{cite}</a:t>
            </a:r>
          </a:p>
          <a:p>
            <a:pPr marL="40005" indent="0">
              <a:lnSpc>
                <a:spcPct val="90000"/>
              </a:lnSpc>
              <a:spcBef>
                <a:spcPts val="2700"/>
              </a:spcBef>
              <a:buClr>
                <a:srgbClr val="007879"/>
              </a:buClr>
              <a:buNone/>
            </a:pPr>
            <a:r>
              <a:rPr lang="en-US" altLang="en-US" sz="2700">
                <a:solidFill>
                  <a:srgbClr val="535353"/>
                </a:solidFill>
                <a:latin typeface="Courier New" panose="02070309020205020404" pitchFamily="49" charset="0"/>
                <a:sym typeface="Courier New" panose="02070309020205020404" pitchFamily="49" charset="0"/>
              </a:rPr>
              <a:t>\usepackage{hyperref}</a:t>
            </a:r>
            <a:endParaRPr lang="en-US" altLang="en-US"/>
          </a:p>
        </p:txBody>
      </p:sp>
    </p:spTree>
    <p:extLst>
      <p:ext uri="{BB962C8B-B14F-4D97-AF65-F5344CB8AC3E}">
        <p14:creationId xmlns:p14="http://schemas.microsoft.com/office/powerpoint/2010/main" val="45694031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457200" y="277813"/>
            <a:ext cx="8229600" cy="712787"/>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Formatting Text</a:t>
            </a:r>
          </a:p>
        </p:txBody>
      </p:sp>
      <p:sp>
        <p:nvSpPr>
          <p:cNvPr id="13314" name="Rectangle 2"/>
          <p:cNvSpPr>
            <a:spLocks noGrp="1" noChangeArrowheads="1"/>
          </p:cNvSpPr>
          <p:nvPr>
            <p:ph idx="1"/>
          </p:nvPr>
        </p:nvSpPr>
        <p:spPr>
          <a:xfrm>
            <a:off x="457200" y="1219200"/>
            <a:ext cx="8458200" cy="5105400"/>
          </a:xfrm>
          <a:ln/>
        </p:spPr>
        <p:txBody>
          <a:bodyPr/>
          <a:lstStyle/>
          <a:p>
            <a:pPr marL="341313" indent="-341313">
              <a:lnSpc>
                <a:spcPct val="80000"/>
              </a:lnSpc>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t>Emphasis and size</a:t>
            </a:r>
          </a:p>
          <a:p>
            <a:pPr marL="341313" indent="-341313">
              <a:lnSpc>
                <a:spcPct val="80000"/>
              </a:lnSpc>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i="1" dirty="0">
                <a:solidFill>
                  <a:srgbClr val="3B812F"/>
                </a:solidFill>
              </a:rPr>
              <a:t>\</a:t>
            </a:r>
            <a:r>
              <a:rPr lang="en-US" sz="2200" i="1" dirty="0" err="1">
                <a:solidFill>
                  <a:srgbClr val="3B812F"/>
                </a:solidFill>
              </a:rPr>
              <a:t>textbf</a:t>
            </a:r>
            <a:r>
              <a:rPr lang="en-US" sz="2200" i="1" dirty="0">
                <a:solidFill>
                  <a:srgbClr val="3B812F"/>
                </a:solidFill>
              </a:rPr>
              <a:t>{some bold text} \</a:t>
            </a:r>
            <a:r>
              <a:rPr lang="en-US" sz="2200" i="1" dirty="0" err="1">
                <a:solidFill>
                  <a:srgbClr val="3B812F"/>
                </a:solidFill>
              </a:rPr>
              <a:t>emph</a:t>
            </a:r>
            <a:r>
              <a:rPr lang="en-US" sz="2200" i="1" dirty="0">
                <a:solidFill>
                  <a:srgbClr val="3B812F"/>
                </a:solidFill>
              </a:rPr>
              <a:t>{some italic text} \underline{some underlined text}</a:t>
            </a:r>
          </a:p>
          <a:p>
            <a:pPr marL="341313" indent="-341313">
              <a:lnSpc>
                <a:spcPct val="80000"/>
              </a:lnSpc>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i="1" dirty="0">
                <a:solidFill>
                  <a:srgbClr val="3B812F"/>
                </a:solidFill>
              </a:rPr>
              <a:t>{\large Some large text.} {\Large Larger text.} {\small Small.}</a:t>
            </a:r>
          </a:p>
          <a:p>
            <a:pPr marL="341313" indent="-341313">
              <a:lnSpc>
                <a:spcPct val="80000"/>
              </a:lnSpc>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t>Spacing</a:t>
            </a:r>
          </a:p>
          <a:p>
            <a:pPr marL="668338" lvl="1" indent="-325438">
              <a:lnSpc>
                <a:spcPct val="80000"/>
              </a:lnSpc>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Many spaces = one space</a:t>
            </a:r>
          </a:p>
          <a:p>
            <a:pPr marL="668338" lvl="1" indent="-325438">
              <a:lnSpc>
                <a:spcPct val="80000"/>
              </a:lnSpc>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Use </a:t>
            </a:r>
            <a:r>
              <a:rPr lang="en-US" sz="2200" i="1" dirty="0">
                <a:solidFill>
                  <a:srgbClr val="3B812F"/>
                </a:solidFill>
              </a:rPr>
              <a:t>\\</a:t>
            </a:r>
            <a:r>
              <a:rPr lang="en-US" sz="2200" dirty="0"/>
              <a:t> for newline</a:t>
            </a:r>
          </a:p>
          <a:p>
            <a:pPr marL="668338" lvl="1" indent="-325438">
              <a:lnSpc>
                <a:spcPct val="80000"/>
              </a:lnSpc>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Hit return twice for a new paragraph</a:t>
            </a:r>
          </a:p>
          <a:p>
            <a:pPr marL="668338" lvl="1" indent="-325438">
              <a:lnSpc>
                <a:spcPct val="80000"/>
              </a:lnSpc>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i="1" dirty="0">
                <a:solidFill>
                  <a:srgbClr val="3B812F"/>
                </a:solidFill>
              </a:rPr>
              <a:t>\</a:t>
            </a:r>
            <a:r>
              <a:rPr lang="en-US" sz="2200" i="1" dirty="0" err="1">
                <a:solidFill>
                  <a:srgbClr val="3B812F"/>
                </a:solidFill>
              </a:rPr>
              <a:t>newpage</a:t>
            </a:r>
            <a:endParaRPr lang="en-US" sz="2200" i="1" dirty="0">
              <a:solidFill>
                <a:srgbClr val="3B812F"/>
              </a:solidFill>
            </a:endParaRPr>
          </a:p>
          <a:p>
            <a:pPr marL="668338" lvl="1" indent="-325438">
              <a:lnSpc>
                <a:spcPct val="80000"/>
              </a:lnSpc>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t>“Glue” effects layout.. can stretch or shrink</a:t>
            </a:r>
            <a:endParaRPr lang="en-US" sz="2200" i="1" dirty="0">
              <a:solidFill>
                <a:srgbClr val="3B812F"/>
              </a:solidFill>
            </a:endParaRPr>
          </a:p>
          <a:p>
            <a:pPr marL="341313" indent="-341313">
              <a:lnSpc>
                <a:spcPct val="80000"/>
              </a:lnSpc>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t>Quotes are done with </a:t>
            </a:r>
            <a:r>
              <a:rPr lang="en-US" sz="2600" i="1" dirty="0">
                <a:solidFill>
                  <a:srgbClr val="006633"/>
                </a:solidFill>
              </a:rPr>
              <a:t>``</a:t>
            </a:r>
            <a:r>
              <a:rPr lang="en-US" sz="2600" dirty="0"/>
              <a:t> and </a:t>
            </a:r>
            <a:r>
              <a:rPr lang="en-US" sz="2600" i="1" dirty="0">
                <a:solidFill>
                  <a:srgbClr val="006633"/>
                </a:solidFill>
              </a:rPr>
              <a:t>‘ ‘</a:t>
            </a:r>
            <a:r>
              <a:rPr lang="en-US" sz="2600" dirty="0"/>
              <a:t> , not </a:t>
            </a:r>
            <a:r>
              <a:rPr lang="en-US" sz="2600" i="1" dirty="0">
                <a:solidFill>
                  <a:srgbClr val="006633"/>
                </a:solidFill>
              </a:rPr>
              <a:t>“</a:t>
            </a:r>
          </a:p>
          <a:p>
            <a:pPr marL="341313" indent="-341313">
              <a:lnSpc>
                <a:spcPct val="80000"/>
              </a:lnSpc>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t>Add comments %</a:t>
            </a:r>
            <a:r>
              <a:rPr lang="en-US" sz="2600" i="1" dirty="0">
                <a:solidFill>
                  <a:srgbClr val="3B812F"/>
                </a:solidFill>
              </a:rPr>
              <a:t>comment text until end of line</a:t>
            </a:r>
          </a:p>
          <a:p>
            <a:pPr marL="341313" indent="-341313">
              <a:lnSpc>
                <a:spcPct val="80000"/>
              </a:lnSpc>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t>Like any language, some characters are special. For example, </a:t>
            </a:r>
            <a:r>
              <a:rPr lang="en-US" sz="2600" dirty="0">
                <a:solidFill>
                  <a:srgbClr val="3B812F"/>
                </a:solidFill>
              </a:rPr>
              <a:t>\ </a:t>
            </a:r>
            <a:r>
              <a:rPr lang="en-US" sz="2600" i="1" dirty="0">
                <a:solidFill>
                  <a:srgbClr val="3B812F"/>
                </a:solidFill>
              </a:rPr>
              <a:t>$ { } %</a:t>
            </a:r>
            <a:r>
              <a:rPr lang="en-US" sz="2600" dirty="0"/>
              <a:t> cannot be written alone. Use </a:t>
            </a:r>
            <a:r>
              <a:rPr lang="en-US" sz="2600" i="1" dirty="0">
                <a:solidFill>
                  <a:srgbClr val="3B812F"/>
                </a:solidFill>
              </a:rPr>
              <a:t>\\</a:t>
            </a:r>
            <a:r>
              <a:rPr lang="en-US" sz="2600" dirty="0"/>
              <a:t> or </a:t>
            </a:r>
            <a:r>
              <a:rPr lang="en-US" sz="2600" i="1" dirty="0">
                <a:solidFill>
                  <a:srgbClr val="3B812F"/>
                </a:solidFill>
              </a:rPr>
              <a:t>\$</a:t>
            </a:r>
            <a:r>
              <a:rPr lang="en-US" sz="2600" dirty="0"/>
              <a:t> or …</a:t>
            </a:r>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FA2FACD0-416D-B44A-9DF4-5A622E0074A2}" type="slidenum">
              <a:rPr lang="en-US"/>
              <a:pPr/>
              <a:t>23</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457200" y="277813"/>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Organization</a:t>
            </a:r>
          </a:p>
        </p:txBody>
      </p:sp>
      <p:sp>
        <p:nvSpPr>
          <p:cNvPr id="14338" name="Rectangle 2"/>
          <p:cNvSpPr>
            <a:spLocks noGrp="1" noChangeArrowheads="1"/>
          </p:cNvSpPr>
          <p:nvPr>
            <p:ph idx="1"/>
          </p:nvPr>
        </p:nvSpPr>
        <p:spPr>
          <a:xfrm>
            <a:off x="457200" y="1600200"/>
            <a:ext cx="8229600" cy="5126038"/>
          </a:xfrm>
          <a:ln/>
        </p:spPr>
        <p:txBody>
          <a:bodyPr/>
          <a:lstStyle/>
          <a:p>
            <a:pPr marL="341313" indent="-341313">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Indenting text as a quotation (an environment!)</a:t>
            </a:r>
          </a:p>
          <a:p>
            <a:pPr marL="341313" indent="-341313">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a:solidFill>
                  <a:srgbClr val="3B812F"/>
                </a:solidFill>
              </a:rPr>
              <a:t>\begin{quote}</a:t>
            </a:r>
          </a:p>
          <a:p>
            <a:pPr marL="341313" indent="-341313">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a:solidFill>
                  <a:srgbClr val="3B812F"/>
                </a:solidFill>
              </a:rPr>
              <a:t>A quote.</a:t>
            </a:r>
          </a:p>
          <a:p>
            <a:pPr marL="341313" indent="-341313">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a:solidFill>
                  <a:srgbClr val="3B812F"/>
                </a:solidFill>
              </a:rPr>
              <a:t>\end{quote}</a:t>
            </a:r>
          </a:p>
          <a:p>
            <a:pPr marL="341313" indent="-341313">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Section headings</a:t>
            </a:r>
          </a:p>
          <a:p>
            <a:pPr marL="668338" lvl="1" indent="-325438">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a:solidFill>
                  <a:srgbClr val="3B812F"/>
                </a:solidFill>
              </a:rPr>
              <a:t>\section{an arbitrary name}</a:t>
            </a:r>
          </a:p>
          <a:p>
            <a:pPr marL="668338" lvl="1" indent="-325438">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a:solidFill>
                  <a:srgbClr val="3B812F"/>
                </a:solidFill>
              </a:rPr>
              <a:t>\subsection{an arbitrary name}</a:t>
            </a:r>
          </a:p>
          <a:p>
            <a:pPr marL="668338" lvl="1" indent="-325438">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a:solidFill>
                  <a:srgbClr val="3B812F"/>
                </a:solidFill>
              </a:rPr>
              <a:t>\subsubsection{an arbitrary name}</a:t>
            </a:r>
          </a:p>
          <a:p>
            <a:pPr marL="341313" indent="-341313">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a:solidFill>
                <a:srgbClr val="3B812F"/>
              </a:solidFill>
            </a:endParaRPr>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2749166B-1EA2-8440-9930-B69DFC2F3131}" type="slidenum">
              <a:rPr lang="en-US"/>
              <a:pPr/>
              <a:t>24</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457200" y="277813"/>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Lists</a:t>
            </a:r>
          </a:p>
        </p:txBody>
      </p:sp>
      <p:sp>
        <p:nvSpPr>
          <p:cNvPr id="15362" name="Rectangle 2"/>
          <p:cNvSpPr>
            <a:spLocks noGrp="1" noChangeArrowheads="1"/>
          </p:cNvSpPr>
          <p:nvPr>
            <p:ph idx="1"/>
          </p:nvPr>
        </p:nvSpPr>
        <p:spPr>
          <a:xfrm>
            <a:off x="457200" y="1600200"/>
            <a:ext cx="8229600" cy="4757738"/>
          </a:xfrm>
          <a:ln/>
        </p:spPr>
        <p:txBody>
          <a:bodyPr/>
          <a:lstStyle/>
          <a:p>
            <a:pP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Done with an environment</a:t>
            </a:r>
          </a:p>
          <a:p>
            <a:pPr>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3B812F"/>
                </a:solidFill>
              </a:rPr>
              <a:t>\begin{enumerate}</a:t>
            </a:r>
          </a:p>
          <a:p>
            <a:pPr>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3B812F"/>
                </a:solidFill>
              </a:rPr>
              <a:t>\item some item in the list</a:t>
            </a:r>
          </a:p>
          <a:p>
            <a:pPr>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3B812F"/>
                </a:solidFill>
              </a:rPr>
              <a:t>\item another item in the list</a:t>
            </a:r>
          </a:p>
          <a:p>
            <a:pPr>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3B812F"/>
                </a:solidFill>
              </a:rPr>
              <a:t>\end{enumerate}</a:t>
            </a:r>
          </a:p>
          <a:p>
            <a:pPr>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i="1" dirty="0">
              <a:solidFill>
                <a:srgbClr val="3B812F"/>
              </a:solidFill>
            </a:endParaRPr>
          </a:p>
          <a:p>
            <a:pPr>
              <a:spcBef>
                <a:spcPts val="6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Replace </a:t>
            </a:r>
            <a:r>
              <a:rPr lang="en-US" i="1" dirty="0">
                <a:solidFill>
                  <a:srgbClr val="3B812F"/>
                </a:solidFill>
              </a:rPr>
              <a:t>enumerate</a:t>
            </a:r>
            <a:r>
              <a:rPr lang="en-US" dirty="0"/>
              <a:t> with </a:t>
            </a:r>
            <a:r>
              <a:rPr lang="en-US" i="1" dirty="0">
                <a:solidFill>
                  <a:srgbClr val="3B812F"/>
                </a:solidFill>
              </a:rPr>
              <a:t>itemize</a:t>
            </a:r>
            <a:r>
              <a:rPr lang="en-US" dirty="0"/>
              <a:t> for non-numbered</a:t>
            </a:r>
          </a:p>
          <a:p>
            <a:pPr>
              <a:spcBef>
                <a:spcPts val="6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Various packages or commands to effect layout of lists</a:t>
            </a:r>
          </a:p>
          <a:p>
            <a:pPr>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dirty="0"/>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1BEB0808-8434-374F-A758-BCA6A3409D4A}" type="slidenum">
              <a:rPr lang="en-US"/>
              <a:pPr/>
              <a:t>25</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457200" y="-457200"/>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Images/Graphics</a:t>
            </a:r>
          </a:p>
        </p:txBody>
      </p:sp>
      <p:sp>
        <p:nvSpPr>
          <p:cNvPr id="21506" name="Rectangle 2"/>
          <p:cNvSpPr>
            <a:spLocks noGrp="1" noChangeArrowheads="1"/>
          </p:cNvSpPr>
          <p:nvPr>
            <p:ph idx="1"/>
          </p:nvPr>
        </p:nvSpPr>
        <p:spPr>
          <a:xfrm>
            <a:off x="457200" y="865187"/>
            <a:ext cx="8229600" cy="4530725"/>
          </a:xfrm>
          <a:ln/>
        </p:spPr>
        <p:txBody>
          <a:bodyPr/>
          <a:lstStyle/>
          <a:p>
            <a:pPr>
              <a:spcBef>
                <a:spcPts val="10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a:t>
            </a:r>
            <a:r>
              <a:rPr lang="en-US" dirty="0" err="1"/>
              <a:t>usepackage</a:t>
            </a:r>
            <a:r>
              <a:rPr lang="en-US" dirty="0"/>
              <a:t>{</a:t>
            </a:r>
            <a:r>
              <a:rPr lang="en-US" dirty="0" err="1"/>
              <a:t>graphicx</a:t>
            </a:r>
            <a:r>
              <a:rPr lang="en-US" dirty="0"/>
              <a:t>}</a:t>
            </a:r>
          </a:p>
          <a:p>
            <a:pPr>
              <a:spcBef>
                <a:spcPts val="10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a:t>
            </a:r>
            <a:r>
              <a:rPr lang="en-US" dirty="0" err="1"/>
              <a:t>includegraphics</a:t>
            </a:r>
            <a:r>
              <a:rPr lang="en-US" dirty="0"/>
              <a:t>[height=50%,width=50%]{</a:t>
            </a:r>
            <a:r>
              <a:rPr lang="en-US" dirty="0" err="1"/>
              <a:t>filename.png</a:t>
            </a:r>
            <a:r>
              <a:rPr lang="en-US" dirty="0"/>
              <a:t>}</a:t>
            </a:r>
          </a:p>
          <a:p>
            <a:pPr>
              <a:spcBef>
                <a:spcPts val="10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a:t>
            </a:r>
            <a:r>
              <a:rPr lang="en-US" dirty="0" err="1"/>
              <a:t>includegraphics</a:t>
            </a:r>
            <a:r>
              <a:rPr lang="en-US" dirty="0"/>
              <a:t>[width=.9\</a:t>
            </a:r>
            <a:r>
              <a:rPr lang="en-US" dirty="0" err="1"/>
              <a:t>columnwidth</a:t>
            </a:r>
            <a:r>
              <a:rPr lang="en-US" dirty="0"/>
              <a:t>]{</a:t>
            </a:r>
            <a:r>
              <a:rPr lang="en-US" dirty="0" err="1"/>
              <a:t>filename.png</a:t>
            </a:r>
            <a:r>
              <a:rPr lang="en-US" dirty="0"/>
              <a:t>}</a:t>
            </a:r>
          </a:p>
          <a:p>
            <a:pPr>
              <a:spcBef>
                <a:spcPts val="10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a:t>
            </a:r>
            <a:r>
              <a:rPr lang="en-US" dirty="0" err="1"/>
              <a:t>includegraphics</a:t>
            </a:r>
            <a:r>
              <a:rPr lang="en-US" dirty="0"/>
              <a:t>[width=3.1in]{</a:t>
            </a:r>
            <a:r>
              <a:rPr lang="en-US" dirty="0" err="1"/>
              <a:t>filename.png</a:t>
            </a:r>
            <a:r>
              <a:rPr lang="en-US" dirty="0"/>
              <a:t>}</a:t>
            </a:r>
          </a:p>
          <a:p>
            <a:pPr>
              <a:spcBef>
                <a:spcPts val="1000"/>
              </a:spcBef>
            </a:pPr>
            <a:r>
              <a:rPr lang="en-US" dirty="0"/>
              <a:t>\</a:t>
            </a:r>
            <a:r>
              <a:rPr lang="en-US" dirty="0" err="1"/>
              <a:t>includegraphics</a:t>
            </a:r>
            <a:r>
              <a:rPr lang="en-US" dirty="0"/>
              <a:t>[attr1=val1, attr2=val2, ..., </a:t>
            </a:r>
            <a:r>
              <a:rPr lang="en-US" dirty="0" err="1"/>
              <a:t>attrn</a:t>
            </a:r>
            <a:r>
              <a:rPr lang="en-US" dirty="0"/>
              <a:t>=</a:t>
            </a:r>
            <a:r>
              <a:rPr lang="en-US" dirty="0" err="1"/>
              <a:t>valn</a:t>
            </a:r>
            <a:r>
              <a:rPr lang="en-US" dirty="0"/>
              <a:t>]{</a:t>
            </a:r>
            <a:r>
              <a:rPr lang="en-US" dirty="0" err="1"/>
              <a:t>image.eps</a:t>
            </a:r>
            <a:r>
              <a:rPr lang="en-US" dirty="0"/>
              <a:t>} </a:t>
            </a:r>
            <a:br>
              <a:rPr lang="en-US" dirty="0"/>
            </a:br>
            <a:endParaRPr lang="en-US" dirty="0"/>
          </a:p>
          <a:p>
            <a:r>
              <a:rPr lang="en-US" dirty="0" err="1"/>
              <a:t>LaTeX</a:t>
            </a:r>
            <a:r>
              <a:rPr lang="en-US" dirty="0"/>
              <a:t> explicitly supports EPS file format, as said in the documentation, but it also supports </a:t>
            </a:r>
            <a:br>
              <a:rPr lang="en-US" dirty="0"/>
            </a:br>
            <a:r>
              <a:rPr lang="en-US" dirty="0"/>
              <a:t>*.jpg, *.</a:t>
            </a:r>
            <a:r>
              <a:rPr lang="en-US" dirty="0" err="1"/>
              <a:t>png</a:t>
            </a:r>
            <a:r>
              <a:rPr lang="en-US" dirty="0"/>
              <a:t>, *.pdf</a:t>
            </a:r>
          </a:p>
          <a:p>
            <a:pPr>
              <a:spcBef>
                <a:spcPts val="6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dirty="0"/>
          </a:p>
          <a:p>
            <a:pPr>
              <a:spcBef>
                <a:spcPts val="6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dirty="0"/>
          </a:p>
          <a:p>
            <a:pPr>
              <a:spcBef>
                <a:spcPts val="6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dirty="0"/>
          </a:p>
          <a:p>
            <a:pPr>
              <a:spcBef>
                <a:spcPts val="60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dirty="0"/>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8ECF449E-E883-D945-9882-3FB03661BD95}" type="slidenum">
              <a:rPr lang="en-US"/>
              <a:pPr/>
              <a:t>26</a:t>
            </a:fld>
            <a:endParaRPr lang="en-US"/>
          </a:p>
        </p:txBody>
      </p:sp>
    </p:spTree>
    <p:extLst>
      <p:ext uri="{BB962C8B-B14F-4D97-AF65-F5344CB8AC3E}">
        <p14:creationId xmlns:p14="http://schemas.microsoft.com/office/powerpoint/2010/main" val="6179699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2400" y="0"/>
            <a:ext cx="8763000" cy="914400"/>
          </a:xfrm>
        </p:spPr>
        <p:txBody>
          <a:bodyPr/>
          <a:lstStyle/>
          <a:p>
            <a:r>
              <a:rPr lang="en-US" dirty="0"/>
              <a:t>Boxes: Key Concept</a:t>
            </a:r>
          </a:p>
        </p:txBody>
      </p:sp>
      <p:sp>
        <p:nvSpPr>
          <p:cNvPr id="30723" name="Rectangle 3"/>
          <p:cNvSpPr>
            <a:spLocks noGrp="1" noChangeArrowheads="1"/>
          </p:cNvSpPr>
          <p:nvPr>
            <p:ph idx="1"/>
          </p:nvPr>
        </p:nvSpPr>
        <p:spPr>
          <a:xfrm>
            <a:off x="152400" y="838200"/>
            <a:ext cx="8763000" cy="5127918"/>
          </a:xfrm>
        </p:spPr>
        <p:txBody>
          <a:bodyPr/>
          <a:lstStyle/>
          <a:p>
            <a:r>
              <a:rPr lang="en-US" dirty="0"/>
              <a:t>All of </a:t>
            </a:r>
            <a:r>
              <a:rPr lang="en-US" dirty="0" err="1"/>
              <a:t>tex</a:t>
            </a:r>
            <a:r>
              <a:rPr lang="en-US" dirty="0"/>
              <a:t>/latex is based boxes, every char is a box.</a:t>
            </a:r>
          </a:p>
          <a:p>
            <a:r>
              <a:rPr lang="en-US" dirty="0"/>
              <a:t>The concept to understand is that the file needs an area to be displayed in.</a:t>
            </a:r>
          </a:p>
          <a:p>
            <a:r>
              <a:rPr lang="en-US" dirty="0"/>
              <a:t>This area is called the bounding box.  If not in file (or raw image) can specify it with bb argument. Else uses file/paper type. </a:t>
            </a:r>
          </a:p>
          <a:p>
            <a:r>
              <a:rPr lang="en-US" dirty="0"/>
              <a:t>Example:</a:t>
            </a:r>
            <a:br>
              <a:rPr lang="en-US" dirty="0"/>
            </a:br>
            <a:r>
              <a:rPr lang="en-US" sz="2400" dirty="0"/>
              <a:t>\</a:t>
            </a:r>
            <a:r>
              <a:rPr lang="en-US" sz="2400" dirty="0" err="1"/>
              <a:t>documentclass</a:t>
            </a:r>
            <a:r>
              <a:rPr lang="en-US" sz="2400" dirty="0"/>
              <a:t>{article}</a:t>
            </a:r>
            <a:br>
              <a:rPr lang="en-US" sz="2400" dirty="0"/>
            </a:br>
            <a:r>
              <a:rPr lang="en-US" sz="2400" dirty="0"/>
              <a:t>\</a:t>
            </a:r>
            <a:r>
              <a:rPr lang="en-US" sz="2400" dirty="0" err="1"/>
              <a:t>usepackage</a:t>
            </a:r>
            <a:r>
              <a:rPr lang="en-US" sz="2400" dirty="0"/>
              <a:t>{</a:t>
            </a:r>
            <a:r>
              <a:rPr lang="en-US" sz="2400" dirty="0" err="1"/>
              <a:t>graphicx</a:t>
            </a:r>
            <a:r>
              <a:rPr lang="en-US" sz="2400" dirty="0"/>
              <a:t>}</a:t>
            </a:r>
            <a:br>
              <a:rPr lang="en-US" sz="2400" dirty="0"/>
            </a:br>
            <a:r>
              <a:rPr lang="en-US" sz="2400" dirty="0"/>
              <a:t>\begin{document}</a:t>
            </a:r>
            <a:br>
              <a:rPr lang="en-US" sz="2400" dirty="0"/>
            </a:br>
            <a:r>
              <a:rPr lang="en-US" sz="2400" dirty="0"/>
              <a:t>…</a:t>
            </a:r>
            <a:br>
              <a:rPr lang="en-US" sz="2400" dirty="0"/>
            </a:br>
            <a:r>
              <a:rPr lang="en-US" sz="2400" dirty="0"/>
              <a:t>\</a:t>
            </a:r>
            <a:r>
              <a:rPr lang="en-US" sz="2400" dirty="0" err="1"/>
              <a:t>includegraphics</a:t>
            </a:r>
            <a:r>
              <a:rPr lang="en-US" sz="2400" dirty="0"/>
              <a:t>[bb = 1 2 10 20, width = 4in]{</a:t>
            </a:r>
            <a:r>
              <a:rPr lang="en-US" sz="2400" dirty="0" err="1"/>
              <a:t>file.eps</a:t>
            </a:r>
            <a:r>
              <a:rPr lang="en-US" sz="2400" dirty="0"/>
              <a:t>}</a:t>
            </a:r>
            <a:br>
              <a:rPr lang="en-US" sz="2400" dirty="0"/>
            </a:br>
            <a:r>
              <a:rPr lang="en-US" sz="2400" dirty="0"/>
              <a:t>…</a:t>
            </a:r>
            <a:br>
              <a:rPr lang="en-US" sz="2400" dirty="0"/>
            </a:br>
            <a:r>
              <a:rPr lang="en-US" sz="2400" dirty="0"/>
              <a:t>\end{document}</a:t>
            </a:r>
          </a:p>
          <a:p>
            <a:endParaRPr lang="en-US" dirty="0"/>
          </a:p>
        </p:txBody>
      </p:sp>
    </p:spTree>
    <p:extLst>
      <p:ext uri="{BB962C8B-B14F-4D97-AF65-F5344CB8AC3E}">
        <p14:creationId xmlns:p14="http://schemas.microsoft.com/office/powerpoint/2010/main" val="1475007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52400" y="-152400"/>
            <a:ext cx="8763000" cy="914400"/>
          </a:xfrm>
        </p:spPr>
        <p:txBody>
          <a:bodyPr/>
          <a:lstStyle/>
          <a:p>
            <a:r>
              <a:rPr lang="en-US" dirty="0"/>
              <a:t>Attributes</a:t>
            </a:r>
          </a:p>
        </p:txBody>
      </p:sp>
      <p:sp>
        <p:nvSpPr>
          <p:cNvPr id="25603" name="Rectangle 3"/>
          <p:cNvSpPr>
            <a:spLocks noGrp="1" noChangeArrowheads="1"/>
          </p:cNvSpPr>
          <p:nvPr>
            <p:ph idx="1"/>
          </p:nvPr>
        </p:nvSpPr>
        <p:spPr>
          <a:xfrm>
            <a:off x="152400" y="865041"/>
            <a:ext cx="8763000" cy="5127918"/>
          </a:xfrm>
        </p:spPr>
        <p:txBody>
          <a:bodyPr/>
          <a:lstStyle/>
          <a:p>
            <a:pPr marL="457200" indent="-457200">
              <a:lnSpc>
                <a:spcPct val="80000"/>
              </a:lnSpc>
            </a:pPr>
            <a:r>
              <a:rPr lang="en-US" sz="1800" b="1" dirty="0">
                <a:solidFill>
                  <a:schemeClr val="accent2"/>
                </a:solidFill>
              </a:rPr>
              <a:t>bb = XXX XXX XXX XXX</a:t>
            </a:r>
            <a:br>
              <a:rPr lang="en-US" sz="1800" b="1" dirty="0">
                <a:solidFill>
                  <a:schemeClr val="accent2"/>
                </a:solidFill>
              </a:rPr>
            </a:br>
            <a:r>
              <a:rPr lang="en-US" sz="1800" dirty="0"/>
              <a:t>Bounding box. The first two sets of points, represent the lower-left corner of graphic being the point in the text it was inserted, the second set of points are the upper right corner position.</a:t>
            </a:r>
            <a:endParaRPr lang="en-US" sz="1800" b="1" dirty="0">
              <a:solidFill>
                <a:schemeClr val="accent2"/>
              </a:solidFill>
            </a:endParaRPr>
          </a:p>
          <a:p>
            <a:pPr marL="457200" indent="-457200">
              <a:lnSpc>
                <a:spcPct val="80000"/>
              </a:lnSpc>
            </a:pPr>
            <a:r>
              <a:rPr lang="en-US" sz="1800" b="1" dirty="0">
                <a:solidFill>
                  <a:schemeClr val="accent2"/>
                </a:solidFill>
              </a:rPr>
              <a:t>width = xx</a:t>
            </a:r>
            <a:br>
              <a:rPr lang="en-US" sz="1800" dirty="0">
                <a:solidFill>
                  <a:schemeClr val="accent2"/>
                </a:solidFill>
              </a:rPr>
            </a:br>
            <a:r>
              <a:rPr lang="en-US" sz="1800" dirty="0"/>
              <a:t>Specify the preferred width of the imported image to xx.*</a:t>
            </a:r>
          </a:p>
          <a:p>
            <a:pPr marL="457200" indent="-457200">
              <a:lnSpc>
                <a:spcPct val="80000"/>
              </a:lnSpc>
            </a:pPr>
            <a:r>
              <a:rPr lang="en-US" sz="1800" b="1" dirty="0">
                <a:solidFill>
                  <a:schemeClr val="accent2"/>
                </a:solidFill>
              </a:rPr>
              <a:t>height = xx</a:t>
            </a:r>
            <a:br>
              <a:rPr lang="en-US" sz="1800" b="1" dirty="0">
                <a:solidFill>
                  <a:schemeClr val="accent2"/>
                </a:solidFill>
              </a:rPr>
            </a:br>
            <a:r>
              <a:rPr lang="en-US" sz="1800" dirty="0"/>
              <a:t>Specify the preferred height of the imported image to xx.*</a:t>
            </a:r>
          </a:p>
          <a:p>
            <a:pPr marL="457200" indent="-457200">
              <a:lnSpc>
                <a:spcPct val="80000"/>
              </a:lnSpc>
            </a:pPr>
            <a:r>
              <a:rPr lang="en-US" sz="1800" b="1" dirty="0" err="1">
                <a:solidFill>
                  <a:schemeClr val="accent2"/>
                </a:solidFill>
              </a:rPr>
              <a:t>keepaspectratio</a:t>
            </a:r>
            <a:r>
              <a:rPr lang="en-US" sz="1800" b="1" dirty="0"/>
              <a:t> </a:t>
            </a:r>
            <a:br>
              <a:rPr lang="en-US" sz="1800" dirty="0"/>
            </a:br>
            <a:r>
              <a:rPr lang="en-US" sz="1800" dirty="0"/>
              <a:t>This can be set to either true or false. When true, it will scale the image according to both height and width, both will not distort the image, so that neither width or height are exceeded. </a:t>
            </a:r>
            <a:r>
              <a:rPr lang="en-US" sz="1800" i="1" dirty="0" err="1"/>
              <a:t>Eg.</a:t>
            </a:r>
            <a:r>
              <a:rPr lang="en-US" sz="1800" i="1" dirty="0"/>
              <a:t> </a:t>
            </a:r>
            <a:r>
              <a:rPr lang="en-US" sz="1800" i="1" dirty="0" err="1"/>
              <a:t>keepaspectratio</a:t>
            </a:r>
            <a:r>
              <a:rPr lang="en-US" sz="1800" i="1" dirty="0"/>
              <a:t> = true</a:t>
            </a:r>
          </a:p>
          <a:p>
            <a:pPr marL="457200" indent="-457200">
              <a:lnSpc>
                <a:spcPct val="80000"/>
              </a:lnSpc>
            </a:pPr>
            <a:r>
              <a:rPr lang="en-US" sz="1800" dirty="0"/>
              <a:t>scale = xx</a:t>
            </a:r>
            <a:br>
              <a:rPr lang="en-US" sz="1800" dirty="0"/>
            </a:br>
            <a:r>
              <a:rPr lang="en-US" sz="1800" dirty="0"/>
              <a:t>Scales the image by the desired scale factor. </a:t>
            </a:r>
            <a:r>
              <a:rPr lang="en-US" sz="1800" dirty="0" err="1"/>
              <a:t>e.g</a:t>
            </a:r>
            <a:r>
              <a:rPr lang="en-US" sz="1800" dirty="0"/>
              <a:t>, 0.5 to reduce by half, or 2 to double.</a:t>
            </a:r>
          </a:p>
          <a:p>
            <a:pPr marL="457200" indent="-457200">
              <a:lnSpc>
                <a:spcPct val="80000"/>
              </a:lnSpc>
            </a:pPr>
            <a:r>
              <a:rPr lang="en-US" sz="1800" dirty="0"/>
              <a:t>angle = xx</a:t>
            </a:r>
            <a:br>
              <a:rPr lang="en-US" sz="1800" dirty="0"/>
            </a:br>
            <a:r>
              <a:rPr lang="en-US" sz="1800" dirty="0"/>
              <a:t>This option can rotate the image by xx degrees (anti-clockwise)</a:t>
            </a:r>
          </a:p>
          <a:p>
            <a:pPr marL="457200" indent="-457200">
              <a:lnSpc>
                <a:spcPct val="80000"/>
              </a:lnSpc>
            </a:pPr>
            <a:r>
              <a:rPr lang="en-US" sz="1800" dirty="0"/>
              <a:t>trim=l b r t</a:t>
            </a:r>
            <a:br>
              <a:rPr lang="en-US" sz="1800" dirty="0"/>
            </a:br>
            <a:r>
              <a:rPr lang="en-US" sz="1800" dirty="0"/>
              <a:t>This option will crop the imported image by l from the left, b from the bottom, r from the right, and t from the top. Where l, b, r and t are lengths.</a:t>
            </a:r>
          </a:p>
          <a:p>
            <a:pPr marL="457200" indent="-457200">
              <a:lnSpc>
                <a:spcPct val="80000"/>
              </a:lnSpc>
            </a:pPr>
            <a:r>
              <a:rPr lang="en-US" sz="1800" dirty="0"/>
              <a:t>clip</a:t>
            </a:r>
            <a:br>
              <a:rPr lang="en-US" sz="1800" dirty="0"/>
            </a:br>
            <a:r>
              <a:rPr lang="en-US" sz="1800" dirty="0"/>
              <a:t>For the trim option to work, you must set clip=true</a:t>
            </a:r>
          </a:p>
          <a:p>
            <a:pPr marL="457200" indent="-457200">
              <a:lnSpc>
                <a:spcPct val="80000"/>
              </a:lnSpc>
            </a:pPr>
            <a:endParaRPr lang="en-US" sz="1800" dirty="0"/>
          </a:p>
          <a:p>
            <a:pPr marL="457200" indent="-457200">
              <a:lnSpc>
                <a:spcPct val="80000"/>
              </a:lnSpc>
            </a:pPr>
            <a:r>
              <a:rPr lang="en-US" sz="1600" i="1" dirty="0"/>
              <a:t>*Only specifying one of width/height will scale the image while keeping the aspect ratio.</a:t>
            </a:r>
            <a:r>
              <a:rPr lang="en-US" sz="1600" dirty="0"/>
              <a:t> </a:t>
            </a:r>
          </a:p>
        </p:txBody>
      </p:sp>
    </p:spTree>
    <p:extLst>
      <p:ext uri="{BB962C8B-B14F-4D97-AF65-F5344CB8AC3E}">
        <p14:creationId xmlns:p14="http://schemas.microsoft.com/office/powerpoint/2010/main" val="2531197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Example</a:t>
            </a:r>
          </a:p>
        </p:txBody>
      </p:sp>
      <p:sp>
        <p:nvSpPr>
          <p:cNvPr id="34819" name="Rectangle 3"/>
          <p:cNvSpPr>
            <a:spLocks noGrp="1" noChangeArrowheads="1"/>
          </p:cNvSpPr>
          <p:nvPr>
            <p:ph idx="1"/>
          </p:nvPr>
        </p:nvSpPr>
        <p:spPr>
          <a:xfrm>
            <a:off x="152400" y="865041"/>
            <a:ext cx="8763000" cy="5127918"/>
          </a:xfrm>
        </p:spPr>
        <p:txBody>
          <a:bodyPr/>
          <a:lstStyle/>
          <a:p>
            <a:pPr marL="0" indent="0">
              <a:lnSpc>
                <a:spcPct val="80000"/>
              </a:lnSpc>
              <a:buNone/>
            </a:pPr>
            <a:r>
              <a:rPr lang="en-US" sz="2000" dirty="0"/>
              <a:t>\</a:t>
            </a:r>
            <a:r>
              <a:rPr lang="en-US" sz="2000" dirty="0" err="1"/>
              <a:t>documentclass</a:t>
            </a:r>
            <a:r>
              <a:rPr lang="en-US" sz="2000" dirty="0"/>
              <a:t>{article}</a:t>
            </a:r>
          </a:p>
          <a:p>
            <a:pPr marL="0" indent="0">
              <a:lnSpc>
                <a:spcPct val="80000"/>
              </a:lnSpc>
              <a:buNone/>
            </a:pPr>
            <a:r>
              <a:rPr lang="en-US" sz="2000" dirty="0"/>
              <a:t>\</a:t>
            </a:r>
            <a:r>
              <a:rPr lang="en-US" sz="2000" dirty="0" err="1"/>
              <a:t>usepackage</a:t>
            </a:r>
            <a:r>
              <a:rPr lang="en-US" sz="2000" dirty="0"/>
              <a:t>{</a:t>
            </a:r>
            <a:r>
              <a:rPr lang="en-US" sz="2000" dirty="0" err="1"/>
              <a:t>graphicx</a:t>
            </a:r>
            <a:r>
              <a:rPr lang="en-US" sz="2000" dirty="0"/>
              <a:t>}</a:t>
            </a:r>
          </a:p>
          <a:p>
            <a:pPr marL="0" indent="0">
              <a:lnSpc>
                <a:spcPct val="80000"/>
              </a:lnSpc>
              <a:buNone/>
            </a:pPr>
            <a:r>
              <a:rPr lang="en-US" sz="2000" dirty="0"/>
              <a:t>\begin{document}</a:t>
            </a:r>
          </a:p>
          <a:p>
            <a:pPr marL="0" indent="0">
              <a:lnSpc>
                <a:spcPct val="80000"/>
              </a:lnSpc>
              <a:buNone/>
            </a:pPr>
            <a:endParaRPr lang="en-US" sz="2000" dirty="0"/>
          </a:p>
          <a:p>
            <a:pPr marL="0" indent="0">
              <a:lnSpc>
                <a:spcPct val="80000"/>
              </a:lnSpc>
              <a:buNone/>
            </a:pPr>
            <a:r>
              <a:rPr lang="en-US" sz="2000" dirty="0"/>
              <a:t>\begin{center}</a:t>
            </a:r>
          </a:p>
          <a:p>
            <a:pPr marL="0" indent="0">
              <a:lnSpc>
                <a:spcPct val="80000"/>
              </a:lnSpc>
              <a:buNone/>
            </a:pPr>
            <a:r>
              <a:rPr lang="en-US" sz="2000" dirty="0"/>
              <a:t>\title{How to insert an image in </a:t>
            </a:r>
            <a:r>
              <a:rPr lang="en-US" sz="2000" dirty="0" err="1"/>
              <a:t>LaTeX</a:t>
            </a:r>
            <a:r>
              <a:rPr lang="en-US" sz="2000" dirty="0"/>
              <a:t>}</a:t>
            </a:r>
          </a:p>
          <a:p>
            <a:pPr marL="0" indent="0">
              <a:lnSpc>
                <a:spcPct val="80000"/>
              </a:lnSpc>
              <a:buNone/>
            </a:pPr>
            <a:r>
              <a:rPr lang="en-US" sz="2000" dirty="0"/>
              <a:t>\</a:t>
            </a:r>
            <a:r>
              <a:rPr lang="en-US" sz="2000" dirty="0" err="1"/>
              <a:t>fontsize</a:t>
            </a:r>
            <a:r>
              <a:rPr lang="en-US" sz="2000" dirty="0"/>
              <a:t>{15pt}{22pt}\</a:t>
            </a:r>
            <a:r>
              <a:rPr lang="en-US" sz="2000" dirty="0" err="1"/>
              <a:t>textbf</a:t>
            </a:r>
            <a:r>
              <a:rPr lang="en-US" sz="2000" dirty="0"/>
              <a:t>{How to insert an image in </a:t>
            </a:r>
            <a:r>
              <a:rPr lang="en-US" sz="2000" dirty="0" err="1"/>
              <a:t>LateX</a:t>
            </a:r>
            <a:r>
              <a:rPr lang="en-US" sz="2000" dirty="0"/>
              <a:t>}</a:t>
            </a:r>
          </a:p>
          <a:p>
            <a:pPr marL="0" indent="0">
              <a:lnSpc>
                <a:spcPct val="80000"/>
              </a:lnSpc>
              <a:buNone/>
            </a:pPr>
            <a:r>
              <a:rPr lang="en-US" sz="2000" dirty="0"/>
              <a:t>\end{center}</a:t>
            </a:r>
          </a:p>
          <a:p>
            <a:pPr marL="0" indent="0">
              <a:lnSpc>
                <a:spcPct val="80000"/>
              </a:lnSpc>
              <a:buNone/>
            </a:pPr>
            <a:endParaRPr lang="en-US" sz="2000" dirty="0"/>
          </a:p>
          <a:p>
            <a:pPr marL="0" indent="0">
              <a:lnSpc>
                <a:spcPct val="80000"/>
              </a:lnSpc>
              <a:buNone/>
            </a:pPr>
            <a:r>
              <a:rPr lang="en-US" sz="2000" dirty="0"/>
              <a:t>Well lets see how this works. What can you really do with this software, can we insert an image after a paragraph? Are we able to insert an image inline with the text. Are there other features to be had with inserting an image with </a:t>
            </a:r>
            <a:r>
              <a:rPr lang="en-US" sz="2000" dirty="0" err="1"/>
              <a:t>LaTeX</a:t>
            </a:r>
            <a:r>
              <a:rPr lang="en-US" sz="2000" dirty="0"/>
              <a:t>.</a:t>
            </a:r>
          </a:p>
          <a:p>
            <a:pPr marL="0" indent="0">
              <a:lnSpc>
                <a:spcPct val="80000"/>
              </a:lnSpc>
              <a:buNone/>
            </a:pPr>
            <a:r>
              <a:rPr lang="en-US" sz="2000" dirty="0"/>
              <a:t>\par\</a:t>
            </a:r>
            <a:r>
              <a:rPr lang="en-US" sz="2000" dirty="0" err="1"/>
              <a:t>bigskip</a:t>
            </a:r>
            <a:endParaRPr lang="en-US" sz="2000" dirty="0"/>
          </a:p>
          <a:p>
            <a:pPr marL="0" indent="0">
              <a:lnSpc>
                <a:spcPct val="80000"/>
              </a:lnSpc>
              <a:buNone/>
            </a:pPr>
            <a:r>
              <a:rPr lang="en-US" sz="2000" dirty="0"/>
              <a:t>\</a:t>
            </a:r>
            <a:r>
              <a:rPr lang="en-US" sz="2000" dirty="0" err="1"/>
              <a:t>includegraphics</a:t>
            </a:r>
            <a:r>
              <a:rPr lang="en-US" sz="2000" dirty="0"/>
              <a:t>[bb = 0 0 100 150]{</a:t>
            </a:r>
            <a:r>
              <a:rPr lang="en-US" sz="2000" dirty="0" err="1"/>
              <a:t>images.jpg</a:t>
            </a:r>
            <a:r>
              <a:rPr lang="en-US" sz="2000" dirty="0"/>
              <a:t>}</a:t>
            </a:r>
          </a:p>
          <a:p>
            <a:pPr marL="0" indent="0">
              <a:lnSpc>
                <a:spcPct val="80000"/>
              </a:lnSpc>
              <a:buNone/>
            </a:pPr>
            <a:r>
              <a:rPr lang="en-US" sz="2000" dirty="0"/>
              <a:t>\par</a:t>
            </a:r>
          </a:p>
          <a:p>
            <a:pPr marL="0" indent="0">
              <a:lnSpc>
                <a:spcPct val="80000"/>
              </a:lnSpc>
              <a:buNone/>
            </a:pPr>
            <a:r>
              <a:rPr lang="en-US" sz="2000" dirty="0"/>
              <a:t>More text to see where it wraps to.</a:t>
            </a:r>
          </a:p>
          <a:p>
            <a:pPr marL="0" indent="0">
              <a:lnSpc>
                <a:spcPct val="80000"/>
              </a:lnSpc>
              <a:buNone/>
            </a:pPr>
            <a:endParaRPr lang="en-US" sz="2000" dirty="0"/>
          </a:p>
          <a:p>
            <a:pPr marL="0" indent="0">
              <a:lnSpc>
                <a:spcPct val="80000"/>
              </a:lnSpc>
              <a:buNone/>
            </a:pPr>
            <a:r>
              <a:rPr lang="en-US" sz="2000" dirty="0"/>
              <a:t>\end{document}</a:t>
            </a:r>
          </a:p>
          <a:p>
            <a:pPr>
              <a:lnSpc>
                <a:spcPct val="80000"/>
              </a:lnSpc>
            </a:pPr>
            <a:endParaRPr lang="en-US" sz="1500" dirty="0"/>
          </a:p>
        </p:txBody>
      </p:sp>
    </p:spTree>
    <p:extLst>
      <p:ext uri="{BB962C8B-B14F-4D97-AF65-F5344CB8AC3E}">
        <p14:creationId xmlns:p14="http://schemas.microsoft.com/office/powerpoint/2010/main" val="228702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41767F-37ED-684D-9FC1-F9D45612177B}"/>
              </a:ext>
            </a:extLst>
          </p:cNvPr>
          <p:cNvSpPr>
            <a:spLocks noGrp="1"/>
          </p:cNvSpPr>
          <p:nvPr>
            <p:ph type="dt" sz="half" idx="10"/>
          </p:nvPr>
        </p:nvSpPr>
        <p:spPr/>
        <p:txBody>
          <a:bodyPr/>
          <a:lstStyle/>
          <a:p>
            <a:r>
              <a:rPr lang="en-US" altLang="en-US"/>
              <a:t>Sept. 19, 2005</a:t>
            </a:r>
          </a:p>
        </p:txBody>
      </p:sp>
      <p:sp>
        <p:nvSpPr>
          <p:cNvPr id="5" name="Footer Placeholder 4">
            <a:extLst>
              <a:ext uri="{FF2B5EF4-FFF2-40B4-BE49-F238E27FC236}">
                <a16:creationId xmlns:a16="http://schemas.microsoft.com/office/drawing/2014/main" id="{3B27E542-BCBC-0D4B-B3D5-D517CDA5CFCB}"/>
              </a:ext>
            </a:extLst>
          </p:cNvPr>
          <p:cNvSpPr>
            <a:spLocks noGrp="1"/>
          </p:cNvSpPr>
          <p:nvPr>
            <p:ph type="ftr" sz="quarter" idx="11"/>
          </p:nvPr>
        </p:nvSpPr>
        <p:spPr/>
        <p:txBody>
          <a:bodyPr/>
          <a:lstStyle/>
          <a:p>
            <a:r>
              <a:rPr lang="en-US" altLang="en-US"/>
              <a:t>CMPUT 603, Paul Berube</a:t>
            </a:r>
          </a:p>
          <a:p>
            <a:endParaRPr lang="en-US" altLang="en-US"/>
          </a:p>
        </p:txBody>
      </p:sp>
      <p:sp>
        <p:nvSpPr>
          <p:cNvPr id="6" name="Slide Number Placeholder 5">
            <a:extLst>
              <a:ext uri="{FF2B5EF4-FFF2-40B4-BE49-F238E27FC236}">
                <a16:creationId xmlns:a16="http://schemas.microsoft.com/office/drawing/2014/main" id="{629F2371-88DB-A24A-A04A-1B81C0E6D69B}"/>
              </a:ext>
            </a:extLst>
          </p:cNvPr>
          <p:cNvSpPr>
            <a:spLocks noGrp="1"/>
          </p:cNvSpPr>
          <p:nvPr>
            <p:ph type="sldNum" sz="quarter" idx="12"/>
          </p:nvPr>
        </p:nvSpPr>
        <p:spPr/>
        <p:txBody>
          <a:bodyPr/>
          <a:lstStyle/>
          <a:p>
            <a:fld id="{EB5E7BCB-A57F-9442-81CF-689B7805E43E}" type="slidenum">
              <a:rPr lang="en-US" altLang="en-US"/>
              <a:pPr/>
              <a:t>3</a:t>
            </a:fld>
            <a:endParaRPr lang="en-US" altLang="en-US"/>
          </a:p>
        </p:txBody>
      </p:sp>
      <p:sp>
        <p:nvSpPr>
          <p:cNvPr id="64514" name="Rectangle 2">
            <a:extLst>
              <a:ext uri="{FF2B5EF4-FFF2-40B4-BE49-F238E27FC236}">
                <a16:creationId xmlns:a16="http://schemas.microsoft.com/office/drawing/2014/main" id="{C6A8CB45-D938-014A-A559-96F1B74E815F}"/>
              </a:ext>
            </a:extLst>
          </p:cNvPr>
          <p:cNvSpPr>
            <a:spLocks noGrp="1" noChangeArrowheads="1"/>
          </p:cNvSpPr>
          <p:nvPr>
            <p:ph type="title"/>
          </p:nvPr>
        </p:nvSpPr>
        <p:spPr/>
        <p:txBody>
          <a:bodyPr/>
          <a:lstStyle/>
          <a:p>
            <a:r>
              <a:rPr lang="en-US" altLang="en-US"/>
              <a:t>Data for a Thesis</a:t>
            </a:r>
          </a:p>
        </p:txBody>
      </p:sp>
      <p:sp>
        <p:nvSpPr>
          <p:cNvPr id="64515" name="Rectangle 3">
            <a:extLst>
              <a:ext uri="{FF2B5EF4-FFF2-40B4-BE49-F238E27FC236}">
                <a16:creationId xmlns:a16="http://schemas.microsoft.com/office/drawing/2014/main" id="{E17E6DDB-F6EA-CC40-9FD4-600976881C08}"/>
              </a:ext>
            </a:extLst>
          </p:cNvPr>
          <p:cNvSpPr>
            <a:spLocks noGrp="1" noChangeArrowheads="1"/>
          </p:cNvSpPr>
          <p:nvPr>
            <p:ph type="body" idx="1"/>
          </p:nvPr>
        </p:nvSpPr>
        <p:spPr/>
        <p:txBody>
          <a:bodyPr/>
          <a:lstStyle/>
          <a:p>
            <a:r>
              <a:rPr lang="en-US" altLang="en-US"/>
              <a:t>~ 40,000 raw data files</a:t>
            </a:r>
          </a:p>
          <a:p>
            <a:r>
              <a:rPr lang="en-US" altLang="en-US"/>
              <a:t>~ 8,000 processed data files</a:t>
            </a:r>
          </a:p>
          <a:p>
            <a:r>
              <a:rPr lang="en-US" altLang="en-US"/>
              <a:t>865 charts </a:t>
            </a:r>
          </a:p>
          <a:p>
            <a:r>
              <a:rPr lang="en-US" altLang="en-US"/>
              <a:t>41 tables</a:t>
            </a:r>
            <a:endParaRPr lang="en-US" altLang="en-US">
              <a:solidFill>
                <a:schemeClr val="folHlink"/>
              </a:solidFill>
            </a:endParaRPr>
          </a:p>
          <a:p>
            <a:r>
              <a:rPr lang="en-US" altLang="en-US" b="1">
                <a:solidFill>
                  <a:srgbClr val="FF3300"/>
                </a:solidFill>
              </a:rPr>
              <a:t>Charts and tables change when data changes!</a:t>
            </a:r>
          </a:p>
        </p:txBody>
      </p:sp>
    </p:spTree>
    <p:extLst>
      <p:ext uri="{BB962C8B-B14F-4D97-AF65-F5344CB8AC3E}">
        <p14:creationId xmlns:p14="http://schemas.microsoft.com/office/powerpoint/2010/main" val="4274936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Example</a:t>
            </a:r>
          </a:p>
        </p:txBody>
      </p:sp>
      <p:sp>
        <p:nvSpPr>
          <p:cNvPr id="35845" name="Rectangle 5"/>
          <p:cNvSpPr>
            <a:spLocks noGrp="1" noChangeArrowheads="1"/>
          </p:cNvSpPr>
          <p:nvPr>
            <p:ph idx="1"/>
          </p:nvPr>
        </p:nvSpPr>
        <p:spPr/>
        <p:txBody>
          <a:bodyPr/>
          <a:lstStyle/>
          <a:p>
            <a:endParaRPr lang="en-US"/>
          </a:p>
          <a:p>
            <a:endParaRPr lang="en-US"/>
          </a:p>
        </p:txBody>
      </p:sp>
      <p:pic>
        <p:nvPicPr>
          <p:cNvPr id="35846"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1161" t="11549" r="7114" b="9258"/>
          <a:stretch/>
        </p:blipFill>
        <p:spPr bwMode="auto">
          <a:xfrm>
            <a:off x="609600" y="1143000"/>
            <a:ext cx="6688667"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6039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Example</a:t>
            </a:r>
          </a:p>
        </p:txBody>
      </p:sp>
      <p:sp>
        <p:nvSpPr>
          <p:cNvPr id="32771" name="Rectangle 3"/>
          <p:cNvSpPr>
            <a:spLocks noGrp="1" noChangeArrowheads="1"/>
          </p:cNvSpPr>
          <p:nvPr>
            <p:ph idx="1"/>
          </p:nvPr>
        </p:nvSpPr>
        <p:spPr/>
        <p:txBody>
          <a:bodyPr/>
          <a:lstStyle/>
          <a:p>
            <a:pPr marL="0" indent="0">
              <a:lnSpc>
                <a:spcPct val="80000"/>
              </a:lnSpc>
              <a:buNone/>
            </a:pPr>
            <a:r>
              <a:rPr lang="en-US" sz="1800" dirty="0"/>
              <a:t>\</a:t>
            </a:r>
            <a:r>
              <a:rPr lang="en-US" sz="1800" dirty="0" err="1"/>
              <a:t>documentclass</a:t>
            </a:r>
            <a:r>
              <a:rPr lang="en-US" sz="1800" dirty="0"/>
              <a:t>{article}</a:t>
            </a:r>
          </a:p>
          <a:p>
            <a:pPr marL="0" indent="0">
              <a:lnSpc>
                <a:spcPct val="80000"/>
              </a:lnSpc>
              <a:buNone/>
            </a:pPr>
            <a:r>
              <a:rPr lang="en-US" sz="1800" dirty="0"/>
              <a:t>\</a:t>
            </a:r>
            <a:r>
              <a:rPr lang="en-US" sz="1800" dirty="0" err="1"/>
              <a:t>usepackage</a:t>
            </a:r>
            <a:r>
              <a:rPr lang="en-US" sz="1800" dirty="0"/>
              <a:t>{</a:t>
            </a:r>
            <a:r>
              <a:rPr lang="en-US" sz="1800" dirty="0" err="1"/>
              <a:t>graphicx</a:t>
            </a:r>
            <a:r>
              <a:rPr lang="en-US" sz="1800" dirty="0"/>
              <a:t>}</a:t>
            </a:r>
          </a:p>
          <a:p>
            <a:pPr marL="0" indent="0">
              <a:lnSpc>
                <a:spcPct val="80000"/>
              </a:lnSpc>
              <a:buNone/>
            </a:pPr>
            <a:r>
              <a:rPr lang="en-US" sz="1800" dirty="0"/>
              <a:t>\begin{document}</a:t>
            </a:r>
          </a:p>
          <a:p>
            <a:pPr marL="0" indent="0">
              <a:lnSpc>
                <a:spcPct val="80000"/>
              </a:lnSpc>
              <a:buNone/>
            </a:pPr>
            <a:endParaRPr lang="en-US" sz="1800" dirty="0"/>
          </a:p>
          <a:p>
            <a:pPr marL="0" indent="0">
              <a:lnSpc>
                <a:spcPct val="80000"/>
              </a:lnSpc>
              <a:buNone/>
            </a:pPr>
            <a:r>
              <a:rPr lang="en-US" sz="1800" dirty="0"/>
              <a:t>\begin{center}</a:t>
            </a:r>
          </a:p>
          <a:p>
            <a:pPr marL="0" indent="0">
              <a:lnSpc>
                <a:spcPct val="80000"/>
              </a:lnSpc>
              <a:buNone/>
            </a:pPr>
            <a:r>
              <a:rPr lang="en-US" sz="1800" dirty="0"/>
              <a:t>\title{How to insert an image in </a:t>
            </a:r>
            <a:r>
              <a:rPr lang="en-US" sz="1800" dirty="0" err="1"/>
              <a:t>LaTeX</a:t>
            </a:r>
            <a:r>
              <a:rPr lang="en-US" sz="1800" dirty="0"/>
              <a:t>}</a:t>
            </a:r>
          </a:p>
          <a:p>
            <a:pPr marL="0" indent="0">
              <a:lnSpc>
                <a:spcPct val="80000"/>
              </a:lnSpc>
              <a:buNone/>
            </a:pPr>
            <a:r>
              <a:rPr lang="en-US" sz="1800" dirty="0"/>
              <a:t>\</a:t>
            </a:r>
            <a:r>
              <a:rPr lang="en-US" sz="1800" dirty="0" err="1"/>
              <a:t>fontsize</a:t>
            </a:r>
            <a:r>
              <a:rPr lang="en-US" sz="1800" dirty="0"/>
              <a:t>{15pt}{22pt}\</a:t>
            </a:r>
            <a:r>
              <a:rPr lang="en-US" sz="1800" dirty="0" err="1"/>
              <a:t>textbf</a:t>
            </a:r>
            <a:r>
              <a:rPr lang="en-US" sz="1800" dirty="0"/>
              <a:t>{How to insert an image in </a:t>
            </a:r>
            <a:r>
              <a:rPr lang="en-US" sz="1800" dirty="0" err="1"/>
              <a:t>LateX</a:t>
            </a:r>
            <a:r>
              <a:rPr lang="en-US" sz="1800" dirty="0"/>
              <a:t>}</a:t>
            </a:r>
          </a:p>
          <a:p>
            <a:pPr marL="0" indent="0">
              <a:lnSpc>
                <a:spcPct val="80000"/>
              </a:lnSpc>
              <a:buNone/>
            </a:pPr>
            <a:r>
              <a:rPr lang="en-US" sz="1800" dirty="0"/>
              <a:t>\end{center}</a:t>
            </a:r>
          </a:p>
          <a:p>
            <a:pPr marL="0" indent="0">
              <a:lnSpc>
                <a:spcPct val="80000"/>
              </a:lnSpc>
              <a:buNone/>
            </a:pPr>
            <a:endParaRPr lang="en-US" sz="1800" dirty="0"/>
          </a:p>
          <a:p>
            <a:pPr marL="0" indent="0">
              <a:lnSpc>
                <a:spcPct val="80000"/>
              </a:lnSpc>
              <a:buNone/>
            </a:pPr>
            <a:r>
              <a:rPr lang="en-US" sz="1800" dirty="0"/>
              <a:t>Well lets see how this works. What can you really do with this software, can we insert an image after a paragraph? Are we able to insert an image inline with the text. Are there other features to be had with inserting an image with </a:t>
            </a:r>
            <a:r>
              <a:rPr lang="en-US" sz="1800" dirty="0" err="1"/>
              <a:t>LaTeX</a:t>
            </a:r>
            <a:r>
              <a:rPr lang="en-US" sz="1800" dirty="0"/>
              <a:t>.</a:t>
            </a:r>
          </a:p>
          <a:p>
            <a:pPr marL="0" indent="0">
              <a:lnSpc>
                <a:spcPct val="80000"/>
              </a:lnSpc>
              <a:buNone/>
            </a:pPr>
            <a:r>
              <a:rPr lang="en-US" sz="1800" dirty="0"/>
              <a:t>\par\</a:t>
            </a:r>
            <a:r>
              <a:rPr lang="en-US" sz="1800" dirty="0" err="1"/>
              <a:t>bigskip</a:t>
            </a:r>
            <a:endParaRPr lang="en-US" sz="1800" dirty="0"/>
          </a:p>
          <a:p>
            <a:pPr marL="0" indent="0">
              <a:lnSpc>
                <a:spcPct val="80000"/>
              </a:lnSpc>
              <a:buNone/>
            </a:pPr>
            <a:r>
              <a:rPr lang="en-US" sz="1800" dirty="0"/>
              <a:t>\</a:t>
            </a:r>
            <a:r>
              <a:rPr lang="en-US" sz="1800" dirty="0" err="1"/>
              <a:t>includegraphics</a:t>
            </a:r>
            <a:r>
              <a:rPr lang="en-US" sz="1800" dirty="0"/>
              <a:t>[bb = 0 125 100 150, trim = 0 0 50 150, clip = true]{</a:t>
            </a:r>
            <a:r>
              <a:rPr lang="en-US" sz="1800" dirty="0" err="1"/>
              <a:t>images.jpg</a:t>
            </a:r>
            <a:r>
              <a:rPr lang="en-US" sz="1800" dirty="0"/>
              <a:t>}</a:t>
            </a:r>
          </a:p>
          <a:p>
            <a:pPr marL="0" indent="0">
              <a:lnSpc>
                <a:spcPct val="80000"/>
              </a:lnSpc>
              <a:buNone/>
            </a:pPr>
            <a:r>
              <a:rPr lang="en-US" sz="1800" dirty="0"/>
              <a:t>\par</a:t>
            </a:r>
          </a:p>
          <a:p>
            <a:pPr marL="0" indent="0">
              <a:lnSpc>
                <a:spcPct val="80000"/>
              </a:lnSpc>
              <a:buNone/>
            </a:pPr>
            <a:r>
              <a:rPr lang="en-US" sz="1800" dirty="0"/>
              <a:t>More text to see where it wraps to.</a:t>
            </a:r>
          </a:p>
          <a:p>
            <a:pPr marL="0" indent="0">
              <a:lnSpc>
                <a:spcPct val="80000"/>
              </a:lnSpc>
              <a:buNone/>
            </a:pPr>
            <a:endParaRPr lang="en-US" sz="1800" dirty="0"/>
          </a:p>
          <a:p>
            <a:pPr marL="0" indent="0">
              <a:lnSpc>
                <a:spcPct val="80000"/>
              </a:lnSpc>
              <a:buNone/>
            </a:pPr>
            <a:r>
              <a:rPr lang="en-US" sz="1800" dirty="0"/>
              <a:t>\end{document}</a:t>
            </a:r>
          </a:p>
        </p:txBody>
      </p:sp>
    </p:spTree>
    <p:extLst>
      <p:ext uri="{BB962C8B-B14F-4D97-AF65-F5344CB8AC3E}">
        <p14:creationId xmlns:p14="http://schemas.microsoft.com/office/powerpoint/2010/main" val="1064604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Example</a:t>
            </a:r>
          </a:p>
        </p:txBody>
      </p:sp>
      <p:pic>
        <p:nvPicPr>
          <p:cNvPr id="3379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3509" t="15176" r="3509" b="6775"/>
          <a:stretch/>
        </p:blipFill>
        <p:spPr bwMode="auto">
          <a:xfrm>
            <a:off x="533400" y="1143000"/>
            <a:ext cx="6618818" cy="44958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 name="TextBox 3">
            <a:extLst>
              <a:ext uri="{FF2B5EF4-FFF2-40B4-BE49-F238E27FC236}">
                <a16:creationId xmlns:a16="http://schemas.microsoft.com/office/drawing/2014/main" id="{14F5B24F-8DE2-AB4D-83E7-FFAFB61E4EF0}"/>
              </a:ext>
            </a:extLst>
          </p:cNvPr>
          <p:cNvSpPr txBox="1"/>
          <p:nvPr/>
        </p:nvSpPr>
        <p:spPr>
          <a:xfrm>
            <a:off x="2057400" y="6019800"/>
            <a:ext cx="4376519" cy="461665"/>
          </a:xfrm>
          <a:prstGeom prst="rect">
            <a:avLst/>
          </a:prstGeom>
          <a:noFill/>
        </p:spPr>
        <p:txBody>
          <a:bodyPr wrap="none" rtlCol="0">
            <a:spAutoFit/>
          </a:bodyPr>
          <a:lstStyle/>
          <a:p>
            <a:r>
              <a:rPr lang="en-US" sz="2400" dirty="0">
                <a:solidFill>
                  <a:schemeClr val="tx1"/>
                </a:solidFill>
              </a:rPr>
              <a:t>But just </a:t>
            </a:r>
            <a:r>
              <a:rPr lang="en-US" sz="2400" dirty="0" err="1">
                <a:solidFill>
                  <a:schemeClr val="tx1"/>
                </a:solidFill>
              </a:rPr>
              <a:t>insertgraphics</a:t>
            </a:r>
            <a:r>
              <a:rPr lang="en-US" sz="2400" dirty="0">
                <a:solidFill>
                  <a:schemeClr val="tx1"/>
                </a:solidFill>
              </a:rPr>
              <a:t> is bad.. </a:t>
            </a:r>
          </a:p>
        </p:txBody>
      </p:sp>
    </p:spTree>
    <p:extLst>
      <p:ext uri="{BB962C8B-B14F-4D97-AF65-F5344CB8AC3E}">
        <p14:creationId xmlns:p14="http://schemas.microsoft.com/office/powerpoint/2010/main" val="2301753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is-IS" dirty="0">
                <a:latin typeface="Calibri" charset="0"/>
              </a:rPr>
              <a:t>Figures</a:t>
            </a:r>
            <a:endParaRPr lang="en-US" dirty="0">
              <a:latin typeface="Calibri" charset="0"/>
            </a:endParaRPr>
          </a:p>
        </p:txBody>
      </p:sp>
      <p:sp>
        <p:nvSpPr>
          <p:cNvPr id="3" name="Content Placeholder 2"/>
          <p:cNvSpPr>
            <a:spLocks noGrp="1"/>
          </p:cNvSpPr>
          <p:nvPr>
            <p:ph idx="1"/>
          </p:nvPr>
        </p:nvSpPr>
        <p:spPr/>
        <p:txBody>
          <a:bodyPr rtlCol="0">
            <a:normAutofit fontScale="85000" lnSpcReduction="10000"/>
          </a:bodyPr>
          <a:lstStyle/>
          <a:p>
            <a:pPr algn="ctr" fontAlgn="auto">
              <a:spcAft>
                <a:spcPts val="0"/>
              </a:spcAft>
              <a:buFont typeface="Arial" pitchFamily="34" charset="0"/>
              <a:buChar char="•"/>
              <a:defRPr/>
            </a:pPr>
            <a:r>
              <a:rPr lang="en-US" dirty="0">
                <a:ea typeface="+mn-ea"/>
              </a:rPr>
              <a:t>Latex has a powerful set of “Floats”, where it dose placement</a:t>
            </a:r>
          </a:p>
          <a:p>
            <a:pPr fontAlgn="auto">
              <a:spcAft>
                <a:spcPts val="0"/>
              </a:spcAft>
              <a:buFont typeface="Arial" pitchFamily="34" charset="0"/>
              <a:buNone/>
              <a:defRPr/>
            </a:pPr>
            <a:r>
              <a:rPr lang="en-US" dirty="0">
                <a:ea typeface="+mn-ea"/>
              </a:rPr>
              <a:t>\begin{figure}[</a:t>
            </a:r>
            <a:r>
              <a:rPr lang="en-US" dirty="0" err="1">
                <a:ea typeface="+mn-ea"/>
              </a:rPr>
              <a:t>th</a:t>
            </a:r>
            <a:r>
              <a:rPr lang="en-US" dirty="0">
                <a:ea typeface="+mn-ea"/>
              </a:rPr>
              <a:t>]</a:t>
            </a:r>
          </a:p>
          <a:p>
            <a:pPr lvl="1" fontAlgn="auto">
              <a:spcAft>
                <a:spcPts val="0"/>
              </a:spcAft>
              <a:buFont typeface="Arial" pitchFamily="34" charset="0"/>
              <a:buNone/>
              <a:defRPr/>
            </a:pPr>
            <a:r>
              <a:rPr lang="en-US" dirty="0">
                <a:ea typeface="+mn-ea"/>
              </a:rPr>
              <a:t>\centering</a:t>
            </a:r>
          </a:p>
          <a:p>
            <a:pPr lvl="1" fontAlgn="auto">
              <a:spcAft>
                <a:spcPts val="0"/>
              </a:spcAft>
              <a:buFont typeface="Arial" pitchFamily="34" charset="0"/>
              <a:buNone/>
              <a:defRPr/>
            </a:pPr>
            <a:r>
              <a:rPr lang="en-US" dirty="0">
                <a:ea typeface="+mn-ea"/>
              </a:rPr>
              <a:t>\</a:t>
            </a:r>
            <a:r>
              <a:rPr lang="en-US" dirty="0" err="1">
                <a:ea typeface="+mn-ea"/>
              </a:rPr>
              <a:t>includegraphics</a:t>
            </a:r>
            <a:r>
              <a:rPr lang="en-US" dirty="0">
                <a:ea typeface="+mn-ea"/>
              </a:rPr>
              <a:t>[width=8cm]{</a:t>
            </a:r>
            <a:r>
              <a:rPr lang="en-US" dirty="0" err="1">
                <a:ea typeface="+mn-ea"/>
              </a:rPr>
              <a:t>actorcritic</a:t>
            </a:r>
            <a:r>
              <a:rPr lang="en-US" dirty="0">
                <a:ea typeface="+mn-ea"/>
              </a:rPr>
              <a:t>}</a:t>
            </a:r>
          </a:p>
          <a:p>
            <a:pPr lvl="1" fontAlgn="auto">
              <a:spcAft>
                <a:spcPts val="0"/>
              </a:spcAft>
              <a:buFont typeface="Arial" pitchFamily="34" charset="0"/>
              <a:buNone/>
              <a:defRPr/>
            </a:pPr>
            <a:r>
              <a:rPr lang="en-US" dirty="0">
                <a:ea typeface="+mn-ea"/>
              </a:rPr>
              <a:t>\caption{Sutton's Actor-Critic method.}</a:t>
            </a:r>
          </a:p>
          <a:p>
            <a:pPr lvl="1" fontAlgn="auto">
              <a:spcAft>
                <a:spcPts val="0"/>
              </a:spcAft>
              <a:buFont typeface="Arial" pitchFamily="34" charset="0"/>
              <a:buNone/>
              <a:defRPr/>
            </a:pPr>
            <a:r>
              <a:rPr lang="en-US" dirty="0">
                <a:ea typeface="+mn-ea"/>
              </a:rPr>
              <a:t>\label{</a:t>
            </a:r>
            <a:r>
              <a:rPr lang="en-US" dirty="0" err="1">
                <a:ea typeface="+mn-ea"/>
              </a:rPr>
              <a:t>fig:actorcritic</a:t>
            </a:r>
            <a:r>
              <a:rPr lang="en-US" dirty="0">
                <a:ea typeface="+mn-ea"/>
              </a:rPr>
              <a:t>}</a:t>
            </a:r>
          </a:p>
          <a:p>
            <a:pPr fontAlgn="auto">
              <a:spcAft>
                <a:spcPts val="0"/>
              </a:spcAft>
              <a:buFont typeface="Arial" pitchFamily="34" charset="0"/>
              <a:buNone/>
              <a:defRPr/>
            </a:pPr>
            <a:r>
              <a:rPr lang="en-US" dirty="0">
                <a:ea typeface="+mn-ea"/>
              </a:rPr>
              <a:t>\end{figure}</a:t>
            </a:r>
          </a:p>
          <a:p>
            <a:pPr fontAlgn="auto">
              <a:spcAft>
                <a:spcPts val="0"/>
              </a:spcAft>
              <a:buFont typeface="Arial" pitchFamily="34" charset="0"/>
              <a:buNone/>
              <a:defRPr/>
            </a:pPr>
            <a:endParaRPr lang="en-US" dirty="0">
              <a:ea typeface="+mn-ea"/>
            </a:endParaRPr>
          </a:p>
          <a:p>
            <a:pPr fontAlgn="auto">
              <a:spcAft>
                <a:spcPts val="0"/>
              </a:spcAft>
              <a:buFont typeface="Arial" pitchFamily="34" charset="0"/>
              <a:buNone/>
              <a:defRPr/>
            </a:pPr>
            <a:r>
              <a:rPr lang="en-US" dirty="0">
                <a:ea typeface="+mn-ea"/>
              </a:rPr>
              <a:t>\begin{figure}[h!]</a:t>
            </a:r>
          </a:p>
          <a:p>
            <a:pPr lvl="1" fontAlgn="auto">
              <a:spcAft>
                <a:spcPts val="0"/>
              </a:spcAft>
              <a:buFont typeface="Arial" pitchFamily="34" charset="0"/>
              <a:buNone/>
              <a:defRPr/>
            </a:pPr>
            <a:r>
              <a:rPr lang="en-US" dirty="0">
                <a:ea typeface="+mn-ea"/>
              </a:rPr>
              <a:t> \</a:t>
            </a:r>
            <a:r>
              <a:rPr lang="en-US" dirty="0" err="1">
                <a:ea typeface="+mn-ea"/>
              </a:rPr>
              <a:t>resizebox</a:t>
            </a:r>
            <a:r>
              <a:rPr lang="en-US" dirty="0">
                <a:ea typeface="+mn-ea"/>
              </a:rPr>
              <a:t>{\</a:t>
            </a:r>
            <a:r>
              <a:rPr lang="en-US" dirty="0" err="1">
                <a:ea typeface="+mn-ea"/>
              </a:rPr>
              <a:t>textwidth</a:t>
            </a:r>
            <a:r>
              <a:rPr lang="en-US" dirty="0">
                <a:ea typeface="+mn-ea"/>
              </a:rPr>
              <a:t>}{!}{\</a:t>
            </a:r>
            <a:r>
              <a:rPr lang="en-US" dirty="0" err="1">
                <a:ea typeface="+mn-ea"/>
              </a:rPr>
              <a:t>rotatebox</a:t>
            </a:r>
            <a:r>
              <a:rPr lang="en-US" dirty="0">
                <a:ea typeface="+mn-ea"/>
              </a:rPr>
              <a:t>{-90}{\</a:t>
            </a:r>
            <a:r>
              <a:rPr lang="en-US" dirty="0" err="1">
                <a:ea typeface="+mn-ea"/>
              </a:rPr>
              <a:t>includegraphics</a:t>
            </a:r>
            <a:r>
              <a:rPr lang="en-US" dirty="0">
                <a:ea typeface="+mn-ea"/>
              </a:rPr>
              <a:t>{modules}}}</a:t>
            </a:r>
          </a:p>
          <a:p>
            <a:pPr lvl="1" fontAlgn="auto">
              <a:spcAft>
                <a:spcPts val="0"/>
              </a:spcAft>
              <a:buFont typeface="Arial" pitchFamily="34" charset="0"/>
              <a:buNone/>
              <a:defRPr/>
            </a:pPr>
            <a:r>
              <a:rPr lang="en-US" dirty="0">
                <a:ea typeface="+mn-ea"/>
              </a:rPr>
              <a:t>\caption</a:t>
            </a:r>
            <a:r>
              <a:rPr lang="en-US" dirty="0">
                <a:solidFill>
                  <a:srgbClr val="FF0000"/>
                </a:solidFill>
                <a:ea typeface="+mn-ea"/>
              </a:rPr>
              <a:t>[</a:t>
            </a:r>
            <a:r>
              <a:rPr lang="en-US" dirty="0">
                <a:ea typeface="+mn-ea"/>
              </a:rPr>
              <a:t>Systems modules and messages.</a:t>
            </a:r>
            <a:r>
              <a:rPr lang="en-US" dirty="0">
                <a:solidFill>
                  <a:srgbClr val="FF0000"/>
                </a:solidFill>
                <a:ea typeface="+mn-ea"/>
              </a:rPr>
              <a:t>]</a:t>
            </a:r>
            <a:r>
              <a:rPr lang="en-US" dirty="0">
                <a:solidFill>
                  <a:srgbClr val="00B0F0"/>
                </a:solidFill>
                <a:ea typeface="+mn-ea"/>
              </a:rPr>
              <a:t>{</a:t>
            </a:r>
            <a:r>
              <a:rPr lang="en-US" dirty="0">
                <a:ea typeface="+mn-ea"/>
              </a:rPr>
              <a:t>Flat layout of message passing between modules.</a:t>
            </a:r>
            <a:r>
              <a:rPr lang="en-US" dirty="0">
                <a:solidFill>
                  <a:srgbClr val="00B0F0"/>
                </a:solidFill>
                <a:ea typeface="+mn-ea"/>
              </a:rPr>
              <a:t>}</a:t>
            </a:r>
            <a:r>
              <a:rPr lang="en-US" dirty="0">
                <a:ea typeface="+mn-ea"/>
              </a:rPr>
              <a:t> </a:t>
            </a:r>
          </a:p>
          <a:p>
            <a:pPr lvl="1" fontAlgn="auto">
              <a:spcAft>
                <a:spcPts val="0"/>
              </a:spcAft>
              <a:buFont typeface="Arial" pitchFamily="34" charset="0"/>
              <a:buNone/>
              <a:defRPr/>
            </a:pPr>
            <a:r>
              <a:rPr lang="en-US" dirty="0">
                <a:ea typeface="+mn-ea"/>
              </a:rPr>
              <a:t>\label{</a:t>
            </a:r>
            <a:r>
              <a:rPr lang="en-US" dirty="0" err="1">
                <a:ea typeface="+mn-ea"/>
              </a:rPr>
              <a:t>fig:modules</a:t>
            </a:r>
            <a:r>
              <a:rPr lang="en-US" dirty="0">
                <a:ea typeface="+mn-ea"/>
              </a:rPr>
              <a:t>} </a:t>
            </a:r>
          </a:p>
          <a:p>
            <a:pPr fontAlgn="auto">
              <a:spcAft>
                <a:spcPts val="0"/>
              </a:spcAft>
              <a:buFont typeface="Arial" pitchFamily="34" charset="0"/>
              <a:buNone/>
              <a:defRPr/>
            </a:pPr>
            <a:r>
              <a:rPr lang="en-US" dirty="0">
                <a:ea typeface="+mn-ea"/>
              </a:rPr>
              <a:t>\end{figure}</a:t>
            </a:r>
          </a:p>
        </p:txBody>
      </p:sp>
    </p:spTree>
    <p:extLst>
      <p:ext uri="{BB962C8B-B14F-4D97-AF65-F5344CB8AC3E}">
        <p14:creationId xmlns:p14="http://schemas.microsoft.com/office/powerpoint/2010/main" val="148010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37BE1681-828A-9544-B67B-3EBC6AED7D57}"/>
              </a:ext>
            </a:extLst>
          </p:cNvPr>
          <p:cNvSpPr>
            <a:spLocks noGrp="1" noChangeArrowheads="1"/>
          </p:cNvSpPr>
          <p:nvPr>
            <p:ph type="title"/>
          </p:nvPr>
        </p:nvSpPr>
        <p:spPr/>
        <p:txBody>
          <a:bodyPr/>
          <a:lstStyle/>
          <a:p>
            <a:endParaRPr lang="en-US" altLang="en-US"/>
          </a:p>
        </p:txBody>
      </p:sp>
      <p:sp>
        <p:nvSpPr>
          <p:cNvPr id="152579" name="Rectangle 3">
            <a:extLst>
              <a:ext uri="{FF2B5EF4-FFF2-40B4-BE49-F238E27FC236}">
                <a16:creationId xmlns:a16="http://schemas.microsoft.com/office/drawing/2014/main" id="{FF8ED62D-160D-EF49-A225-4934FCDB96FB}"/>
              </a:ext>
            </a:extLst>
          </p:cNvPr>
          <p:cNvSpPr>
            <a:spLocks noGrp="1" noChangeArrowheads="1"/>
          </p:cNvSpPr>
          <p:nvPr>
            <p:ph idx="1"/>
          </p:nvPr>
        </p:nvSpPr>
        <p:spPr/>
        <p:txBody>
          <a:bodyPr/>
          <a:lstStyle/>
          <a:p>
            <a:r>
              <a:rPr lang="en-US" altLang="en-US" dirty="0"/>
              <a:t>Latex treats figures as floating objects</a:t>
            </a:r>
          </a:p>
          <a:p>
            <a:r>
              <a:rPr lang="en-US" altLang="en-US" dirty="0"/>
              <a:t>Placement specifiers can be used</a:t>
            </a:r>
          </a:p>
          <a:p>
            <a:pPr lvl="1"/>
            <a:r>
              <a:rPr lang="en-AU" altLang="en-US" dirty="0">
                <a:solidFill>
                  <a:schemeClr val="accent1"/>
                </a:solidFill>
                <a:latin typeface="Arial" panose="020B0604020202020204" pitchFamily="34" charset="0"/>
              </a:rPr>
              <a:t>h</a:t>
            </a:r>
            <a:r>
              <a:rPr lang="en-AU" altLang="en-US" dirty="0">
                <a:latin typeface="Arial" panose="020B0604020202020204" pitchFamily="34" charset="0"/>
              </a:rPr>
              <a:t> place item </a:t>
            </a:r>
            <a:r>
              <a:rPr lang="en-AU" altLang="en-US" i="1" dirty="0">
                <a:solidFill>
                  <a:schemeClr val="accent1"/>
                </a:solidFill>
                <a:latin typeface="Arial" panose="020B0604020202020204" pitchFamily="34" charset="0"/>
              </a:rPr>
              <a:t>here</a:t>
            </a:r>
            <a:r>
              <a:rPr lang="en-AU" altLang="en-US" dirty="0">
                <a:latin typeface="Arial" panose="020B0604020202020204" pitchFamily="34" charset="0"/>
              </a:rPr>
              <a:t> in the text </a:t>
            </a:r>
          </a:p>
          <a:p>
            <a:pPr lvl="1"/>
            <a:r>
              <a:rPr lang="en-AU" altLang="en-US" dirty="0">
                <a:solidFill>
                  <a:schemeClr val="accent1"/>
                </a:solidFill>
                <a:latin typeface="Arial" panose="020B0604020202020204" pitchFamily="34" charset="0"/>
              </a:rPr>
              <a:t>t</a:t>
            </a:r>
            <a:r>
              <a:rPr lang="en-AU" altLang="en-US" dirty="0">
                <a:latin typeface="Arial" panose="020B0604020202020204" pitchFamily="34" charset="0"/>
              </a:rPr>
              <a:t> place item at the </a:t>
            </a:r>
            <a:r>
              <a:rPr lang="en-AU" altLang="en-US" i="1" dirty="0">
                <a:solidFill>
                  <a:schemeClr val="accent1"/>
                </a:solidFill>
                <a:latin typeface="Arial" panose="020B0604020202020204" pitchFamily="34" charset="0"/>
              </a:rPr>
              <a:t>top</a:t>
            </a:r>
            <a:r>
              <a:rPr lang="en-AU" altLang="en-US" dirty="0">
                <a:latin typeface="Arial" panose="020B0604020202020204" pitchFamily="34" charset="0"/>
              </a:rPr>
              <a:t> of a page </a:t>
            </a:r>
          </a:p>
          <a:p>
            <a:pPr lvl="1"/>
            <a:r>
              <a:rPr lang="en-AU" altLang="en-US" dirty="0">
                <a:solidFill>
                  <a:schemeClr val="accent1"/>
                </a:solidFill>
                <a:latin typeface="Arial" panose="020B0604020202020204" pitchFamily="34" charset="0"/>
              </a:rPr>
              <a:t>b</a:t>
            </a:r>
            <a:r>
              <a:rPr lang="en-AU" altLang="en-US" dirty="0">
                <a:latin typeface="Arial" panose="020B0604020202020204" pitchFamily="34" charset="0"/>
              </a:rPr>
              <a:t> place item at the </a:t>
            </a:r>
            <a:r>
              <a:rPr lang="en-AU" altLang="en-US" i="1" dirty="0">
                <a:solidFill>
                  <a:schemeClr val="accent1"/>
                </a:solidFill>
                <a:latin typeface="Arial" panose="020B0604020202020204" pitchFamily="34" charset="0"/>
              </a:rPr>
              <a:t>bottom</a:t>
            </a:r>
            <a:r>
              <a:rPr lang="en-AU" altLang="en-US" dirty="0">
                <a:latin typeface="Arial" panose="020B0604020202020204" pitchFamily="34" charset="0"/>
              </a:rPr>
              <a:t> of a page </a:t>
            </a:r>
          </a:p>
          <a:p>
            <a:pPr lvl="1"/>
            <a:r>
              <a:rPr lang="en-AU" altLang="en-US" dirty="0">
                <a:solidFill>
                  <a:schemeClr val="accent1"/>
                </a:solidFill>
                <a:latin typeface="Arial" panose="020B0604020202020204" pitchFamily="34" charset="0"/>
              </a:rPr>
              <a:t>p</a:t>
            </a:r>
            <a:r>
              <a:rPr lang="en-AU" altLang="en-US" dirty="0">
                <a:latin typeface="Arial" panose="020B0604020202020204" pitchFamily="34" charset="0"/>
              </a:rPr>
              <a:t> place item on a special </a:t>
            </a:r>
            <a:r>
              <a:rPr lang="en-AU" altLang="en-US" i="1" dirty="0">
                <a:solidFill>
                  <a:schemeClr val="accent1"/>
                </a:solidFill>
                <a:latin typeface="Arial" panose="020B0604020202020204" pitchFamily="34" charset="0"/>
              </a:rPr>
              <a:t>page</a:t>
            </a:r>
            <a:r>
              <a:rPr lang="en-AU" altLang="en-US" dirty="0">
                <a:latin typeface="Arial" panose="020B0604020202020204" pitchFamily="34" charset="0"/>
              </a:rPr>
              <a:t> containing only floats </a:t>
            </a:r>
          </a:p>
          <a:p>
            <a:pPr lvl="1"/>
            <a:r>
              <a:rPr lang="en-AU" altLang="en-US" dirty="0">
                <a:solidFill>
                  <a:schemeClr val="accent1"/>
                </a:solidFill>
                <a:latin typeface="Arial" panose="020B0604020202020204" pitchFamily="34" charset="0"/>
              </a:rPr>
              <a:t>!</a:t>
            </a:r>
            <a:r>
              <a:rPr lang="en-AU" altLang="en-US" dirty="0">
                <a:latin typeface="Arial" panose="020B0604020202020204" pitchFamily="34" charset="0"/>
              </a:rPr>
              <a:t> override other parameters even if (</a:t>
            </a:r>
            <a:r>
              <a:rPr lang="en-US" altLang="en-US" dirty="0"/>
              <a:t>Latex thinks</a:t>
            </a:r>
            <a:r>
              <a:rPr lang="en-AU" altLang="en-US" dirty="0">
                <a:latin typeface="Arial" panose="020B0604020202020204" pitchFamily="34" charset="0"/>
              </a:rPr>
              <a:t>) the result looks awful. </a:t>
            </a:r>
          </a:p>
          <a:p>
            <a:endParaRPr lang="en-AU" altLang="en-US" dirty="0"/>
          </a:p>
        </p:txBody>
      </p:sp>
    </p:spTree>
    <p:extLst>
      <p:ext uri="{BB962C8B-B14F-4D97-AF65-F5344CB8AC3E}">
        <p14:creationId xmlns:p14="http://schemas.microsoft.com/office/powerpoint/2010/main" val="3094415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457200" y="-454025"/>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Labels and references</a:t>
            </a:r>
          </a:p>
        </p:txBody>
      </p:sp>
      <p:sp>
        <p:nvSpPr>
          <p:cNvPr id="22530" name="Rectangle 2"/>
          <p:cNvSpPr>
            <a:spLocks noGrp="1" noChangeArrowheads="1"/>
          </p:cNvSpPr>
          <p:nvPr>
            <p:ph idx="1"/>
          </p:nvPr>
        </p:nvSpPr>
        <p:spPr>
          <a:xfrm>
            <a:off x="457200" y="636587"/>
            <a:ext cx="8229600" cy="6503988"/>
          </a:xfrm>
          <a:ln/>
        </p:spPr>
        <p:txBody>
          <a:bodyPr/>
          <a:lstStyle/>
          <a:p>
            <a:pPr marL="341313" indent="-341313">
              <a:lnSpc>
                <a:spcPct val="90000"/>
              </a:lnSpc>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Use labels and references to automatically insert reference numbers:</a:t>
            </a:r>
          </a:p>
          <a:p>
            <a:pPr marL="341313" indent="-341313">
              <a:lnSpc>
                <a:spcPct val="90000"/>
              </a:lnSpc>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dirty="0">
                <a:solidFill>
                  <a:srgbClr val="3B812F"/>
                </a:solidFill>
              </a:rPr>
              <a:t>\subsection{The first subsection} \label{</a:t>
            </a:r>
            <a:r>
              <a:rPr lang="en-US" i="1" dirty="0" err="1">
                <a:solidFill>
                  <a:srgbClr val="3B812F"/>
                </a:solidFill>
              </a:rPr>
              <a:t>arbitrarylabel</a:t>
            </a:r>
            <a:r>
              <a:rPr lang="en-US" i="1" dirty="0">
                <a:solidFill>
                  <a:srgbClr val="3B812F"/>
                </a:solidFill>
              </a:rPr>
              <a:t>}</a:t>
            </a:r>
          </a:p>
          <a:p>
            <a:pPr marL="341313" indent="-341313">
              <a:lnSpc>
                <a:spcPct val="90000"/>
              </a:lnSpc>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dirty="0">
                <a:solidFill>
                  <a:srgbClr val="3B812F"/>
                </a:solidFill>
              </a:rPr>
              <a:t>Some text.</a:t>
            </a:r>
          </a:p>
          <a:p>
            <a:pPr marL="341313" indent="-341313">
              <a:lnSpc>
                <a:spcPct val="90000"/>
              </a:lnSpc>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dirty="0">
                <a:solidFill>
                  <a:srgbClr val="3B812F"/>
                </a:solidFill>
              </a:rPr>
              <a:t>\subsection{Next subsection}</a:t>
            </a:r>
          </a:p>
          <a:p>
            <a:pPr marL="341313" indent="-341313">
              <a:lnSpc>
                <a:spcPct val="90000"/>
              </a:lnSpc>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dirty="0">
                <a:solidFill>
                  <a:srgbClr val="3B812F"/>
                </a:solidFill>
              </a:rPr>
              <a:t>The previous subsection was \ref{</a:t>
            </a:r>
            <a:r>
              <a:rPr lang="en-US" i="1" dirty="0" err="1">
                <a:solidFill>
                  <a:srgbClr val="3B812F"/>
                </a:solidFill>
              </a:rPr>
              <a:t>arbitrarylabel</a:t>
            </a:r>
            <a:r>
              <a:rPr lang="en-US" i="1" dirty="0">
                <a:solidFill>
                  <a:srgbClr val="3B812F"/>
                </a:solidFill>
              </a:rPr>
              <a:t>}.</a:t>
            </a:r>
          </a:p>
          <a:p>
            <a:pPr marL="341313" indent="-341313">
              <a:lnSpc>
                <a:spcPct val="90000"/>
              </a:lnSpc>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And for equations:</a:t>
            </a:r>
          </a:p>
          <a:p>
            <a:pPr marL="341313" indent="-341313">
              <a:lnSpc>
                <a:spcPct val="90000"/>
              </a:lnSpc>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dirty="0">
                <a:solidFill>
                  <a:srgbClr val="3B812F"/>
                </a:solidFill>
              </a:rPr>
              <a:t>\begin{equation}</a:t>
            </a:r>
          </a:p>
          <a:p>
            <a:pPr marL="341313" indent="-341313">
              <a:lnSpc>
                <a:spcPct val="90000"/>
              </a:lnSpc>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dirty="0">
                <a:solidFill>
                  <a:srgbClr val="3B812F"/>
                </a:solidFill>
              </a:rPr>
              <a:t>	E = mc^2 \label{</a:t>
            </a:r>
            <a:r>
              <a:rPr lang="en-US" i="1" dirty="0" err="1">
                <a:solidFill>
                  <a:srgbClr val="3B812F"/>
                </a:solidFill>
              </a:rPr>
              <a:t>einstein</a:t>
            </a:r>
            <a:r>
              <a:rPr lang="en-US" i="1" dirty="0">
                <a:solidFill>
                  <a:srgbClr val="3B812F"/>
                </a:solidFill>
              </a:rPr>
              <a:t>}</a:t>
            </a:r>
          </a:p>
          <a:p>
            <a:pPr marL="341313" indent="-341313">
              <a:lnSpc>
                <a:spcPct val="90000"/>
              </a:lnSpc>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dirty="0">
                <a:solidFill>
                  <a:srgbClr val="3B812F"/>
                </a:solidFill>
              </a:rPr>
              <a:t>\end{equation}</a:t>
            </a:r>
          </a:p>
          <a:p>
            <a:pPr marL="341313" indent="-341313">
              <a:lnSpc>
                <a:spcPct val="90000"/>
              </a:lnSpc>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dirty="0">
                <a:solidFill>
                  <a:srgbClr val="3B812F"/>
                </a:solidFill>
              </a:rPr>
              <a:t>Einstein is associated with Eq.~ \</a:t>
            </a:r>
            <a:r>
              <a:rPr lang="en-US" i="1" dirty="0" err="1">
                <a:solidFill>
                  <a:srgbClr val="3B812F"/>
                </a:solidFill>
              </a:rPr>
              <a:t>eqref</a:t>
            </a:r>
            <a:r>
              <a:rPr lang="en-US" i="1" dirty="0">
                <a:solidFill>
                  <a:srgbClr val="3B812F"/>
                </a:solidFill>
              </a:rPr>
              <a:t>{</a:t>
            </a:r>
            <a:r>
              <a:rPr lang="en-US" i="1" dirty="0" err="1">
                <a:solidFill>
                  <a:srgbClr val="3B812F"/>
                </a:solidFill>
              </a:rPr>
              <a:t>einstein</a:t>
            </a:r>
            <a:r>
              <a:rPr lang="en-US" i="1" dirty="0">
                <a:solidFill>
                  <a:srgbClr val="3B812F"/>
                </a:solidFill>
              </a:rPr>
              <a:t>}.</a:t>
            </a:r>
          </a:p>
        </p:txBody>
      </p:sp>
      <p:sp>
        <p:nvSpPr>
          <p:cNvPr id="4" name="Footer Placeholder 4"/>
          <p:cNvSpPr>
            <a:spLocks noGrp="1"/>
          </p:cNvSpPr>
          <p:nvPr>
            <p:ph type="ftr" idx="4294967295"/>
          </p:nvPr>
        </p:nvSpPr>
        <p:spPr>
          <a:xfrm>
            <a:off x="0" y="5284788"/>
            <a:ext cx="2894013" cy="455612"/>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5280025"/>
            <a:ext cx="2132012" cy="455613"/>
          </a:xfrm>
          <a:prstGeom prst="rect">
            <a:avLst/>
          </a:prstGeom>
        </p:spPr>
        <p:txBody>
          <a:bodyPr/>
          <a:lstStyle/>
          <a:p>
            <a:fld id="{27BF9389-4306-2646-AB60-40F01C75F93B}" type="slidenum">
              <a:rPr lang="en-US"/>
              <a:pPr/>
              <a:t>35</a:t>
            </a:fld>
            <a:endParaRPr lang="en-US"/>
          </a:p>
        </p:txBody>
      </p:sp>
    </p:spTree>
    <p:extLst>
      <p:ext uri="{BB962C8B-B14F-4D97-AF65-F5344CB8AC3E}">
        <p14:creationId xmlns:p14="http://schemas.microsoft.com/office/powerpoint/2010/main" val="7328193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57200" y="277813"/>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Tables</a:t>
            </a:r>
          </a:p>
        </p:txBody>
      </p:sp>
      <p:sp>
        <p:nvSpPr>
          <p:cNvPr id="16386" name="Rectangle 2"/>
          <p:cNvSpPr>
            <a:spLocks noGrp="1" noChangeArrowheads="1"/>
          </p:cNvSpPr>
          <p:nvPr>
            <p:ph type="body" sz="half" idx="1"/>
          </p:nvPr>
        </p:nvSpPr>
        <p:spPr>
          <a:xfrm>
            <a:off x="457200" y="1143000"/>
            <a:ext cx="8534400" cy="6032500"/>
          </a:xfrm>
          <a:ln/>
        </p:spPr>
        <p:txBody>
          <a:bodyPr/>
          <a:lstStyle/>
          <a:p>
            <a:pPr>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200" dirty="0"/>
              <a:t>Table is </a:t>
            </a:r>
            <a:r>
              <a:rPr lang="en-US" sz="2200" dirty="0" err="1"/>
              <a:t>nother</a:t>
            </a:r>
            <a:r>
              <a:rPr lang="en-US" sz="2200" dirty="0"/>
              <a:t> “float” environment!, tabular is the actual layout</a:t>
            </a:r>
          </a:p>
          <a:p>
            <a:pPr>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200" dirty="0"/>
              <a:t>Tables are tricky and have a lot of options. An example:</a:t>
            </a:r>
          </a:p>
          <a:p>
            <a:pPr>
              <a:lnSpc>
                <a:spcPct val="90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000" dirty="0">
                <a:solidFill>
                  <a:srgbClr val="3B812F"/>
                </a:solidFill>
              </a:rPr>
              <a:t>\begin{tabular}{|</a:t>
            </a:r>
            <a:r>
              <a:rPr lang="en-US" sz="2000" dirty="0" err="1">
                <a:solidFill>
                  <a:srgbClr val="3B812F"/>
                </a:solidFill>
              </a:rPr>
              <a:t>r|l</a:t>
            </a:r>
            <a:r>
              <a:rPr lang="en-US" sz="2000" dirty="0">
                <a:solidFill>
                  <a:srgbClr val="3B812F"/>
                </a:solidFill>
              </a:rPr>
              <a:t>|}</a:t>
            </a:r>
          </a:p>
          <a:p>
            <a:pPr>
              <a:lnSpc>
                <a:spcPct val="90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000" dirty="0">
                <a:solidFill>
                  <a:srgbClr val="3B812F"/>
                </a:solidFill>
              </a:rPr>
              <a:t>\</a:t>
            </a:r>
            <a:r>
              <a:rPr lang="en-US" sz="2000" dirty="0" err="1">
                <a:solidFill>
                  <a:srgbClr val="3B812F"/>
                </a:solidFill>
              </a:rPr>
              <a:t>hline</a:t>
            </a:r>
            <a:endParaRPr lang="en-US" sz="2000" dirty="0">
              <a:solidFill>
                <a:srgbClr val="3B812F"/>
              </a:solidFill>
            </a:endParaRPr>
          </a:p>
          <a:p>
            <a:pPr>
              <a:lnSpc>
                <a:spcPct val="90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000" dirty="0">
                <a:solidFill>
                  <a:srgbClr val="3B812F"/>
                </a:solidFill>
              </a:rPr>
              <a:t>7C0 &amp; hexadecimal \\</a:t>
            </a:r>
          </a:p>
          <a:p>
            <a:pPr>
              <a:lnSpc>
                <a:spcPct val="90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000" dirty="0">
                <a:solidFill>
                  <a:srgbClr val="3B812F"/>
                </a:solidFill>
              </a:rPr>
              <a:t>3700 &amp; octal \\ \cline{2-2}</a:t>
            </a:r>
          </a:p>
          <a:p>
            <a:pPr>
              <a:lnSpc>
                <a:spcPct val="90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000" dirty="0">
                <a:solidFill>
                  <a:srgbClr val="3B812F"/>
                </a:solidFill>
              </a:rPr>
              <a:t>11111000000 &amp; binary \\</a:t>
            </a:r>
          </a:p>
          <a:p>
            <a:pPr>
              <a:lnSpc>
                <a:spcPct val="90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000" dirty="0">
                <a:solidFill>
                  <a:srgbClr val="3B812F"/>
                </a:solidFill>
              </a:rPr>
              <a:t>\</a:t>
            </a:r>
            <a:r>
              <a:rPr lang="en-US" sz="2000" dirty="0" err="1">
                <a:solidFill>
                  <a:srgbClr val="3B812F"/>
                </a:solidFill>
              </a:rPr>
              <a:t>hline</a:t>
            </a:r>
            <a:r>
              <a:rPr lang="en-US" sz="2000" dirty="0">
                <a:solidFill>
                  <a:srgbClr val="3B812F"/>
                </a:solidFill>
              </a:rPr>
              <a:t> \</a:t>
            </a:r>
            <a:r>
              <a:rPr lang="en-US" sz="2000" dirty="0" err="1">
                <a:solidFill>
                  <a:srgbClr val="3B812F"/>
                </a:solidFill>
              </a:rPr>
              <a:t>hline</a:t>
            </a:r>
            <a:endParaRPr lang="en-US" sz="2000" dirty="0">
              <a:solidFill>
                <a:srgbClr val="3B812F"/>
              </a:solidFill>
            </a:endParaRPr>
          </a:p>
          <a:p>
            <a:pPr>
              <a:lnSpc>
                <a:spcPct val="90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000" dirty="0">
                <a:solidFill>
                  <a:srgbClr val="3B812F"/>
                </a:solidFill>
              </a:rPr>
              <a:t>1984 &amp; decimal \\</a:t>
            </a:r>
          </a:p>
          <a:p>
            <a:pPr>
              <a:lnSpc>
                <a:spcPct val="90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000" dirty="0">
                <a:solidFill>
                  <a:srgbClr val="3B812F"/>
                </a:solidFill>
              </a:rPr>
              <a:t>\</a:t>
            </a:r>
            <a:r>
              <a:rPr lang="en-US" sz="2000" dirty="0" err="1">
                <a:solidFill>
                  <a:srgbClr val="3B812F"/>
                </a:solidFill>
              </a:rPr>
              <a:t>hline</a:t>
            </a:r>
            <a:endParaRPr lang="en-US" sz="2000" dirty="0">
              <a:solidFill>
                <a:srgbClr val="3B812F"/>
              </a:solidFill>
            </a:endParaRPr>
          </a:p>
          <a:p>
            <a:pPr>
              <a:lnSpc>
                <a:spcPct val="90000"/>
              </a:lnSpc>
              <a:spcBef>
                <a:spcPts val="5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000" dirty="0">
                <a:solidFill>
                  <a:srgbClr val="3B812F"/>
                </a:solidFill>
              </a:rPr>
              <a:t>\end{tabular}</a:t>
            </a:r>
          </a:p>
          <a:p>
            <a:pPr>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200" i="1" dirty="0">
                <a:solidFill>
                  <a:srgbClr val="3B812F"/>
                </a:solidFill>
              </a:rPr>
              <a:t>|</a:t>
            </a:r>
            <a:r>
              <a:rPr lang="en-US" sz="2200" i="1" dirty="0" err="1">
                <a:solidFill>
                  <a:srgbClr val="3B812F"/>
                </a:solidFill>
              </a:rPr>
              <a:t>r|l</a:t>
            </a:r>
            <a:r>
              <a:rPr lang="en-US" sz="2200" i="1" dirty="0">
                <a:solidFill>
                  <a:srgbClr val="3B812F"/>
                </a:solidFill>
              </a:rPr>
              <a:t>|</a:t>
            </a:r>
            <a:r>
              <a:rPr lang="en-US" sz="2200" dirty="0"/>
              <a:t> tells how to setup and align the columns. </a:t>
            </a:r>
            <a:r>
              <a:rPr lang="en-US" sz="2200" i="1" dirty="0">
                <a:solidFill>
                  <a:srgbClr val="3B812F"/>
                </a:solidFill>
              </a:rPr>
              <a:t>&amp;</a:t>
            </a:r>
            <a:r>
              <a:rPr lang="en-US" sz="2200" dirty="0"/>
              <a:t> sets the columns</a:t>
            </a:r>
          </a:p>
          <a:p>
            <a:pPr>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200" dirty="0"/>
              <a:t>See references for more details…</a:t>
            </a:r>
          </a:p>
          <a:p>
            <a:pPr>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2200" dirty="0"/>
          </a:p>
          <a:p>
            <a:pPr>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2200" dirty="0"/>
          </a:p>
          <a:p>
            <a:pPr>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2200" dirty="0"/>
          </a:p>
          <a:p>
            <a:pPr>
              <a:lnSpc>
                <a:spcPct val="90000"/>
              </a:lnSpc>
              <a:spcBef>
                <a:spcPts val="550"/>
              </a:spcBef>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2200" dirty="0"/>
          </a:p>
        </p:txBody>
      </p:sp>
      <p:sp>
        <p:nvSpPr>
          <p:cNvPr id="5" name="Footer Placeholder 5"/>
          <p:cNvSpPr>
            <a:spLocks noGrp="1"/>
          </p:cNvSpPr>
          <p:nvPr>
            <p:ph type="ftr" idx="11"/>
          </p:nvPr>
        </p:nvSpPr>
        <p:spPr/>
        <p:txBody>
          <a:bodyPr/>
          <a:lstStyle/>
          <a:p>
            <a:r>
              <a:rPr lang="en-US"/>
              <a:t>CS 173 Fall 2009</a:t>
            </a:r>
          </a:p>
        </p:txBody>
      </p:sp>
      <p:sp>
        <p:nvSpPr>
          <p:cNvPr id="6" name="Slide Number Placeholder 6"/>
          <p:cNvSpPr>
            <a:spLocks noGrp="1"/>
          </p:cNvSpPr>
          <p:nvPr>
            <p:ph type="sldNum" idx="12"/>
          </p:nvPr>
        </p:nvSpPr>
        <p:spPr/>
        <p:txBody>
          <a:bodyPr/>
          <a:lstStyle/>
          <a:p>
            <a:fld id="{FF917F40-7254-7845-BB2F-96A0BC537205}" type="slidenum">
              <a:rPr lang="en-US"/>
              <a:pPr/>
              <a:t>36</a:t>
            </a:fld>
            <a:endParaRPr lang="en-US"/>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2819400"/>
            <a:ext cx="3733800" cy="16589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is-IS">
                <a:latin typeface="Calibri" charset="0"/>
              </a:rPr>
              <a:t>Tables</a:t>
            </a:r>
            <a:endParaRPr lang="en-US">
              <a:latin typeface="Calibri" charset="0"/>
            </a:endParaRPr>
          </a:p>
        </p:txBody>
      </p:sp>
      <p:sp>
        <p:nvSpPr>
          <p:cNvPr id="3" name="Content Placeholder 2"/>
          <p:cNvSpPr>
            <a:spLocks noGrp="1"/>
          </p:cNvSpPr>
          <p:nvPr>
            <p:ph idx="1"/>
          </p:nvPr>
        </p:nvSpPr>
        <p:spPr>
          <a:xfrm>
            <a:off x="304800" y="457201"/>
            <a:ext cx="8001000" cy="5635752"/>
          </a:xfrm>
        </p:spPr>
        <p:txBody>
          <a:bodyPr rtlCol="0">
            <a:normAutofit fontScale="77500" lnSpcReduction="20000"/>
          </a:bodyPr>
          <a:lstStyle/>
          <a:p>
            <a:pPr fontAlgn="auto">
              <a:spcAft>
                <a:spcPts val="0"/>
              </a:spcAft>
              <a:buFont typeface="Arial" pitchFamily="34" charset="0"/>
              <a:buChar char="•"/>
              <a:defRPr/>
            </a:pPr>
            <a:endParaRPr lang="en-US" dirty="0">
              <a:ea typeface="+mn-ea"/>
            </a:endParaRPr>
          </a:p>
          <a:p>
            <a:pPr fontAlgn="auto">
              <a:spcAft>
                <a:spcPts val="0"/>
              </a:spcAft>
              <a:buFont typeface="Arial" pitchFamily="34" charset="0"/>
              <a:buChar char="•"/>
              <a:defRPr/>
            </a:pPr>
            <a:endParaRPr lang="en-US" dirty="0">
              <a:ea typeface="+mn-ea"/>
            </a:endParaRPr>
          </a:p>
          <a:p>
            <a:pPr fontAlgn="auto">
              <a:spcAft>
                <a:spcPts val="0"/>
              </a:spcAft>
              <a:buFont typeface="Arial" pitchFamily="34" charset="0"/>
              <a:buNone/>
              <a:defRPr/>
            </a:pPr>
            <a:r>
              <a:rPr lang="en-US" dirty="0">
                <a:ea typeface="+mn-ea"/>
              </a:rPr>
              <a:t>\begin{table}[ht]</a:t>
            </a:r>
          </a:p>
          <a:p>
            <a:pPr lvl="1" fontAlgn="auto">
              <a:spcAft>
                <a:spcPts val="0"/>
              </a:spcAft>
              <a:buFont typeface="Arial" pitchFamily="34" charset="0"/>
              <a:buNone/>
              <a:defRPr/>
            </a:pPr>
            <a:r>
              <a:rPr lang="en-US" dirty="0">
                <a:ea typeface="+mn-ea"/>
              </a:rPr>
              <a:t>\caption{Evaluated conditions.}</a:t>
            </a:r>
          </a:p>
          <a:p>
            <a:pPr lvl="1" fontAlgn="auto">
              <a:spcAft>
                <a:spcPts val="0"/>
              </a:spcAft>
              <a:buFont typeface="Arial" pitchFamily="34" charset="0"/>
              <a:buNone/>
              <a:defRPr/>
            </a:pPr>
            <a:r>
              <a:rPr lang="en-US" dirty="0">
                <a:ea typeface="+mn-ea"/>
              </a:rPr>
              <a:t>\centering</a:t>
            </a:r>
          </a:p>
          <a:p>
            <a:pPr lvl="1" fontAlgn="auto">
              <a:spcAft>
                <a:spcPts val="0"/>
              </a:spcAft>
              <a:buFont typeface="Arial" pitchFamily="34" charset="0"/>
              <a:buNone/>
              <a:defRPr/>
            </a:pPr>
            <a:r>
              <a:rPr lang="en-US" dirty="0">
                <a:ea typeface="+mn-ea"/>
              </a:rPr>
              <a:t>\begin{tabular}{l c </a:t>
            </a:r>
            <a:r>
              <a:rPr lang="en-US" dirty="0" err="1">
                <a:ea typeface="+mn-ea"/>
              </a:rPr>
              <a:t>c</a:t>
            </a:r>
            <a:r>
              <a:rPr lang="en-US" dirty="0">
                <a:ea typeface="+mn-ea"/>
              </a:rPr>
              <a:t>}</a:t>
            </a:r>
          </a:p>
          <a:p>
            <a:pPr lvl="2" fontAlgn="auto">
              <a:spcAft>
                <a:spcPts val="0"/>
              </a:spcAft>
              <a:buFont typeface="Arial" pitchFamily="34" charset="0"/>
              <a:buNone/>
              <a:defRPr/>
            </a:pPr>
            <a:r>
              <a:rPr lang="en-US" dirty="0">
                <a:ea typeface="+mn-ea"/>
              </a:rPr>
              <a:t>\</a:t>
            </a:r>
            <a:r>
              <a:rPr lang="en-US" dirty="0" err="1">
                <a:ea typeface="+mn-ea"/>
              </a:rPr>
              <a:t>hline</a:t>
            </a:r>
            <a:r>
              <a:rPr lang="en-US" dirty="0">
                <a:ea typeface="+mn-ea"/>
              </a:rPr>
              <a:t>\</a:t>
            </a:r>
            <a:r>
              <a:rPr lang="en-US" dirty="0" err="1">
                <a:ea typeface="+mn-ea"/>
              </a:rPr>
              <a:t>hline</a:t>
            </a:r>
            <a:endParaRPr lang="en-US" dirty="0">
              <a:ea typeface="+mn-ea"/>
            </a:endParaRPr>
          </a:p>
          <a:p>
            <a:pPr lvl="2" fontAlgn="auto">
              <a:spcAft>
                <a:spcPts val="0"/>
              </a:spcAft>
              <a:buFont typeface="Arial" pitchFamily="34" charset="0"/>
              <a:buNone/>
              <a:defRPr/>
            </a:pPr>
            <a:r>
              <a:rPr lang="en-US" dirty="0">
                <a:ea typeface="+mn-ea"/>
              </a:rPr>
              <a:t> &amp; Fixed &amp; Learning \\</a:t>
            </a:r>
          </a:p>
          <a:p>
            <a:pPr lvl="2" fontAlgn="auto">
              <a:spcAft>
                <a:spcPts val="0"/>
              </a:spcAft>
              <a:buFont typeface="Arial" pitchFamily="34" charset="0"/>
              <a:buNone/>
              <a:defRPr/>
            </a:pPr>
            <a:r>
              <a:rPr lang="en-US" dirty="0">
                <a:ea typeface="+mn-ea"/>
              </a:rPr>
              <a:t>\</a:t>
            </a:r>
            <a:r>
              <a:rPr lang="en-US" dirty="0" err="1">
                <a:ea typeface="+mn-ea"/>
              </a:rPr>
              <a:t>hline</a:t>
            </a:r>
            <a:endParaRPr lang="en-US" dirty="0">
              <a:ea typeface="+mn-ea"/>
            </a:endParaRPr>
          </a:p>
          <a:p>
            <a:pPr lvl="2" fontAlgn="auto">
              <a:spcAft>
                <a:spcPts val="0"/>
              </a:spcAft>
              <a:buFont typeface="Arial" pitchFamily="34" charset="0"/>
              <a:buNone/>
              <a:defRPr/>
            </a:pPr>
            <a:r>
              <a:rPr lang="en-US" dirty="0">
                <a:ea typeface="+mn-ea"/>
              </a:rPr>
              <a:t>Without cancel region &amp; (1)(2) &amp; (4)	 \\</a:t>
            </a:r>
          </a:p>
          <a:p>
            <a:pPr lvl="2" fontAlgn="auto">
              <a:spcAft>
                <a:spcPts val="0"/>
              </a:spcAft>
              <a:buFont typeface="Arial" pitchFamily="34" charset="0"/>
              <a:buNone/>
              <a:defRPr/>
            </a:pPr>
            <a:r>
              <a:rPr lang="en-US" dirty="0">
                <a:ea typeface="+mn-ea"/>
              </a:rPr>
              <a:t>With cancel region &amp; (3) &amp; (5) \\</a:t>
            </a:r>
          </a:p>
          <a:p>
            <a:pPr lvl="2" fontAlgn="auto">
              <a:spcAft>
                <a:spcPts val="0"/>
              </a:spcAft>
              <a:buFont typeface="Arial" pitchFamily="34" charset="0"/>
              <a:buNone/>
              <a:defRPr/>
            </a:pPr>
            <a:r>
              <a:rPr lang="en-US" dirty="0">
                <a:ea typeface="+mn-ea"/>
              </a:rPr>
              <a:t>\</a:t>
            </a:r>
            <a:r>
              <a:rPr lang="en-US" dirty="0" err="1">
                <a:ea typeface="+mn-ea"/>
              </a:rPr>
              <a:t>hline</a:t>
            </a:r>
            <a:endParaRPr lang="en-US" dirty="0">
              <a:ea typeface="+mn-ea"/>
            </a:endParaRPr>
          </a:p>
          <a:p>
            <a:pPr lvl="1" fontAlgn="auto">
              <a:spcAft>
                <a:spcPts val="0"/>
              </a:spcAft>
              <a:buFont typeface="Arial" pitchFamily="34" charset="0"/>
              <a:buNone/>
              <a:defRPr/>
            </a:pPr>
            <a:r>
              <a:rPr lang="en-US" dirty="0">
                <a:ea typeface="+mn-ea"/>
              </a:rPr>
              <a:t>\end{tabular}</a:t>
            </a:r>
          </a:p>
          <a:p>
            <a:pPr lvl="1" fontAlgn="auto">
              <a:spcAft>
                <a:spcPts val="0"/>
              </a:spcAft>
              <a:buFont typeface="Arial" pitchFamily="34" charset="0"/>
              <a:buNone/>
              <a:defRPr/>
            </a:pPr>
            <a:r>
              <a:rPr lang="en-US" dirty="0">
                <a:ea typeface="+mn-ea"/>
              </a:rPr>
              <a:t>\label{</a:t>
            </a:r>
            <a:r>
              <a:rPr lang="en-US" dirty="0" err="1">
                <a:ea typeface="+mn-ea"/>
              </a:rPr>
              <a:t>table:conditions</a:t>
            </a:r>
            <a:r>
              <a:rPr lang="en-US" dirty="0">
                <a:ea typeface="+mn-ea"/>
              </a:rPr>
              <a:t>}</a:t>
            </a:r>
          </a:p>
          <a:p>
            <a:pPr fontAlgn="auto">
              <a:spcAft>
                <a:spcPts val="0"/>
              </a:spcAft>
              <a:buFont typeface="Arial" pitchFamily="34" charset="0"/>
              <a:buNone/>
              <a:defRPr/>
            </a:pPr>
            <a:r>
              <a:rPr lang="en-US" dirty="0">
                <a:ea typeface="+mn-ea"/>
              </a:rPr>
              <a:t>\end{table}</a:t>
            </a:r>
          </a:p>
          <a:p>
            <a:pPr fontAlgn="auto">
              <a:spcAft>
                <a:spcPts val="0"/>
              </a:spcAft>
              <a:buFont typeface="Arial" pitchFamily="34" charset="0"/>
              <a:buNone/>
              <a:defRPr/>
            </a:pPr>
            <a:endParaRPr lang="en-US" dirty="0">
              <a:ea typeface="+mn-ea"/>
            </a:endParaRPr>
          </a:p>
          <a:p>
            <a:pPr fontAlgn="auto">
              <a:spcAft>
                <a:spcPts val="0"/>
              </a:spcAft>
              <a:buFont typeface="Arial" pitchFamily="34" charset="0"/>
              <a:buNone/>
              <a:defRPr/>
            </a:pPr>
            <a:endParaRPr lang="en-US" dirty="0">
              <a:ea typeface="+mn-ea"/>
            </a:endParaRPr>
          </a:p>
          <a:p>
            <a:pPr fontAlgn="auto">
              <a:spcAft>
                <a:spcPts val="0"/>
              </a:spcAft>
              <a:buFont typeface="Arial" pitchFamily="34" charset="0"/>
              <a:buNone/>
              <a:defRPr/>
            </a:pPr>
            <a:r>
              <a:rPr lang="en-US" dirty="0">
                <a:ea typeface="+mn-ea"/>
              </a:rPr>
              <a:t> </a:t>
            </a:r>
          </a:p>
        </p:txBody>
      </p:sp>
      <p:pic>
        <p:nvPicPr>
          <p:cNvPr id="81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086" y="1584389"/>
            <a:ext cx="4010025" cy="122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a:extLst>
              <a:ext uri="{FF2B5EF4-FFF2-40B4-BE49-F238E27FC236}">
                <a16:creationId xmlns:a16="http://schemas.microsoft.com/office/drawing/2014/main" id="{0851000A-C6E9-354F-B47D-8A4D19152479}"/>
              </a:ext>
            </a:extLst>
          </p:cNvPr>
          <p:cNvSpPr/>
          <p:nvPr/>
        </p:nvSpPr>
        <p:spPr>
          <a:xfrm>
            <a:off x="562956" y="4419600"/>
            <a:ext cx="8001000" cy="1815882"/>
          </a:xfrm>
          <a:prstGeom prst="rect">
            <a:avLst/>
          </a:prstGeom>
        </p:spPr>
        <p:txBody>
          <a:bodyPr wrap="square">
            <a:spAutoFit/>
          </a:bodyPr>
          <a:lstStyle/>
          <a:p>
            <a:pPr fontAlgn="auto">
              <a:spcAft>
                <a:spcPts val="0"/>
              </a:spcAft>
              <a:buFont typeface="Arial" pitchFamily="34" charset="0"/>
              <a:buNone/>
              <a:defRPr/>
            </a:pPr>
            <a:endParaRPr lang="en-US" sz="2800" dirty="0">
              <a:solidFill>
                <a:schemeClr val="tx1"/>
              </a:solidFill>
            </a:endParaRPr>
          </a:p>
          <a:p>
            <a:pPr fontAlgn="auto">
              <a:spcAft>
                <a:spcPts val="0"/>
              </a:spcAft>
              <a:buFont typeface="Arial" pitchFamily="34" charset="0"/>
              <a:buNone/>
              <a:defRPr/>
            </a:pPr>
            <a:r>
              <a:rPr lang="en-US" sz="2800" dirty="0">
                <a:solidFill>
                  <a:schemeClr val="tx1"/>
                </a:solidFill>
              </a:rPr>
              <a:t>Ideally generate tables from code so can update with any new run. </a:t>
            </a:r>
          </a:p>
          <a:p>
            <a:pPr fontAlgn="auto">
              <a:spcAft>
                <a:spcPts val="0"/>
              </a:spcAft>
              <a:buFont typeface="Arial" pitchFamily="34" charset="0"/>
              <a:buNone/>
              <a:defRPr/>
            </a:pPr>
            <a:endParaRPr lang="en-US" sz="2800" dirty="0">
              <a:solidFill>
                <a:schemeClr val="tx1"/>
              </a:solidFill>
            </a:endParaRPr>
          </a:p>
        </p:txBody>
      </p:sp>
    </p:spTree>
    <p:extLst>
      <p:ext uri="{BB962C8B-B14F-4D97-AF65-F5344CB8AC3E}">
        <p14:creationId xmlns:p14="http://schemas.microsoft.com/office/powerpoint/2010/main" val="165351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E6D34-6060-DB45-92D9-79C47E7A2E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921902-13CF-DE44-A601-49945F5AA83D}"/>
              </a:ext>
            </a:extLst>
          </p:cNvPr>
          <p:cNvSpPr>
            <a:spLocks noGrp="1"/>
          </p:cNvSpPr>
          <p:nvPr>
            <p:ph idx="1"/>
          </p:nvPr>
        </p:nvSpPr>
        <p:spPr>
          <a:xfrm>
            <a:off x="330200" y="876300"/>
            <a:ext cx="6908800" cy="5635752"/>
          </a:xfrm>
        </p:spPr>
        <p:txBody>
          <a:bodyPr/>
          <a:lstStyle/>
          <a:p>
            <a:pPr marL="0" indent="0">
              <a:buNone/>
            </a:pPr>
            <a:r>
              <a:rPr lang="en-US" sz="1800" dirty="0"/>
              <a:t>\</a:t>
            </a:r>
            <a:r>
              <a:rPr lang="en-US" sz="1800" dirty="0" err="1"/>
              <a:t>documentclass</a:t>
            </a:r>
            <a:r>
              <a:rPr lang="en-US" sz="1800" dirty="0"/>
              <a:t>{article}</a:t>
            </a:r>
          </a:p>
          <a:p>
            <a:pPr marL="0" indent="0">
              <a:buNone/>
            </a:pPr>
            <a:r>
              <a:rPr lang="en-US" sz="1800" dirty="0"/>
              <a:t>\</a:t>
            </a:r>
            <a:r>
              <a:rPr lang="en-US" sz="1800" dirty="0" err="1"/>
              <a:t>usepackage</a:t>
            </a:r>
            <a:r>
              <a:rPr lang="en-US" sz="1800" dirty="0"/>
              <a:t>{</a:t>
            </a:r>
            <a:r>
              <a:rPr lang="en-US" sz="1800" dirty="0" err="1"/>
              <a:t>csvsimple</a:t>
            </a:r>
            <a:r>
              <a:rPr lang="en-US" sz="1800" dirty="0"/>
              <a:t>}</a:t>
            </a:r>
          </a:p>
          <a:p>
            <a:pPr marL="0" indent="0">
              <a:buNone/>
            </a:pPr>
            <a:endParaRPr lang="en-US" sz="1800" dirty="0"/>
          </a:p>
          <a:p>
            <a:pPr marL="0" indent="0">
              <a:buNone/>
            </a:pPr>
            <a:r>
              <a:rPr lang="en-US" sz="1800" dirty="0"/>
              <a:t>\begin{document}</a:t>
            </a:r>
          </a:p>
          <a:p>
            <a:pPr marL="0" indent="0">
              <a:buNone/>
            </a:pPr>
            <a:endParaRPr lang="en-US" sz="1800" dirty="0"/>
          </a:p>
          <a:p>
            <a:pPr marL="0" indent="0">
              <a:buNone/>
            </a:pPr>
            <a:r>
              <a:rPr lang="en-US" sz="1800" dirty="0"/>
              <a:t>\section*{Easy}</a:t>
            </a:r>
          </a:p>
          <a:p>
            <a:pPr marL="0" indent="0">
              <a:buNone/>
            </a:pPr>
            <a:r>
              <a:rPr lang="en-US" sz="1800" dirty="0"/>
              <a:t>\</a:t>
            </a:r>
            <a:r>
              <a:rPr lang="en-US" sz="1800" dirty="0" err="1"/>
              <a:t>csvautotabular</a:t>
            </a:r>
            <a:r>
              <a:rPr lang="en-US" sz="1800" dirty="0"/>
              <a:t>{</a:t>
            </a:r>
            <a:r>
              <a:rPr lang="en-US" sz="1800" dirty="0" err="1"/>
              <a:t>test.csv</a:t>
            </a:r>
            <a:r>
              <a:rPr lang="en-US" sz="1800" dirty="0"/>
              <a:t>}</a:t>
            </a:r>
          </a:p>
          <a:p>
            <a:pPr marL="0" indent="0">
              <a:buNone/>
            </a:pPr>
            <a:endParaRPr lang="en-US" sz="1800" dirty="0"/>
          </a:p>
          <a:p>
            <a:pPr marL="0" indent="0">
              <a:buNone/>
            </a:pPr>
            <a:r>
              <a:rPr lang="en-US" sz="1800" dirty="0"/>
              <a:t>\section*{Theory}</a:t>
            </a:r>
          </a:p>
          <a:p>
            <a:pPr marL="0" indent="0">
              <a:buNone/>
            </a:pPr>
            <a:r>
              <a:rPr lang="en-US" sz="1800" dirty="0"/>
              <a:t>    \begin{tabular}{</a:t>
            </a:r>
            <a:r>
              <a:rPr lang="en-US" sz="1800" dirty="0" err="1"/>
              <a:t>r|r|r</a:t>
            </a:r>
            <a:r>
              <a:rPr lang="en-US" sz="1800" dirty="0"/>
              <a:t>}%</a:t>
            </a:r>
          </a:p>
          <a:p>
            <a:pPr marL="0" indent="0">
              <a:buNone/>
            </a:pPr>
            <a:r>
              <a:rPr lang="en-US" sz="1800" dirty="0"/>
              <a:t>    % specify table head    </a:t>
            </a:r>
          </a:p>
          <a:p>
            <a:pPr marL="0" indent="0">
              <a:buNone/>
            </a:pPr>
            <a:r>
              <a:rPr lang="en-US" sz="1800" dirty="0"/>
              <a:t>    \bf Time (s) &amp; \bf Rel. time (s)&amp; \bf Y </a:t>
            </a:r>
            <a:r>
              <a:rPr lang="en-US" sz="1800" dirty="0" err="1"/>
              <a:t>Pos</a:t>
            </a:r>
            <a:endParaRPr lang="en-US" sz="1800" dirty="0"/>
          </a:p>
          <a:p>
            <a:pPr marL="0" indent="0">
              <a:buNone/>
            </a:pPr>
            <a:r>
              <a:rPr lang="en-US" sz="1800" dirty="0"/>
              <a:t>% use head of csv as column names</a:t>
            </a:r>
          </a:p>
          <a:p>
            <a:pPr marL="0" indent="0">
              <a:buNone/>
            </a:pPr>
            <a:r>
              <a:rPr lang="en-US" sz="1800" dirty="0"/>
              <a:t>    \</a:t>
            </a:r>
            <a:r>
              <a:rPr lang="en-US" sz="1800" dirty="0" err="1"/>
              <a:t>csvreader</a:t>
            </a:r>
            <a:r>
              <a:rPr lang="en-US" sz="1800" dirty="0"/>
              <a:t>{</a:t>
            </a:r>
            <a:r>
              <a:rPr lang="en-US" sz="1800" dirty="0" err="1"/>
              <a:t>test.csv</a:t>
            </a:r>
            <a:r>
              <a:rPr lang="en-US" sz="1800" dirty="0"/>
              <a:t>}{}</a:t>
            </a:r>
          </a:p>
          <a:p>
            <a:pPr marL="0" indent="0">
              <a:buNone/>
            </a:pPr>
            <a:r>
              <a:rPr lang="en-US" sz="1800" dirty="0"/>
              <a:t>% specify selected </a:t>
            </a:r>
            <a:r>
              <a:rPr lang="en-US" sz="1800" dirty="0" err="1"/>
              <a:t>coloumns</a:t>
            </a:r>
            <a:r>
              <a:rPr lang="en-US" sz="1800" dirty="0"/>
              <a:t> here    </a:t>
            </a:r>
          </a:p>
          <a:p>
            <a:pPr marL="0" indent="0">
              <a:buNone/>
            </a:pPr>
            <a:r>
              <a:rPr lang="en-US" sz="1800" dirty="0"/>
              <a:t>    {\\\</a:t>
            </a:r>
            <a:r>
              <a:rPr lang="en-US" sz="1800" dirty="0" err="1"/>
              <a:t>hline</a:t>
            </a:r>
            <a:r>
              <a:rPr lang="en-US" sz="1800" dirty="0"/>
              <a:t>\</a:t>
            </a:r>
            <a:r>
              <a:rPr lang="en-US" sz="1800" dirty="0" err="1"/>
              <a:t>csvcoli</a:t>
            </a:r>
            <a:r>
              <a:rPr lang="en-US" sz="1800" dirty="0"/>
              <a:t>&amp;\</a:t>
            </a:r>
            <a:r>
              <a:rPr lang="en-US" sz="1800" dirty="0" err="1"/>
              <a:t>csvcolii</a:t>
            </a:r>
            <a:r>
              <a:rPr lang="en-US" sz="1800" dirty="0"/>
              <a:t>&amp;\</a:t>
            </a:r>
            <a:r>
              <a:rPr lang="en-US" sz="1800" dirty="0" err="1"/>
              <a:t>csvcolvi</a:t>
            </a:r>
            <a:r>
              <a:rPr lang="en-US" sz="1800" dirty="0"/>
              <a:t>}</a:t>
            </a:r>
          </a:p>
          <a:p>
            <a:pPr marL="0" indent="0">
              <a:buNone/>
            </a:pPr>
            <a:r>
              <a:rPr lang="en-US" sz="1800" dirty="0"/>
              <a:t>    \end{tabular}</a:t>
            </a:r>
          </a:p>
          <a:p>
            <a:pPr marL="0" indent="0">
              <a:buNone/>
            </a:pPr>
            <a:r>
              <a:rPr lang="en-US" sz="1800" dirty="0"/>
              <a:t>\end{document}</a:t>
            </a:r>
          </a:p>
        </p:txBody>
      </p:sp>
      <p:pic>
        <p:nvPicPr>
          <p:cNvPr id="4" name="Picture 3">
            <a:extLst>
              <a:ext uri="{FF2B5EF4-FFF2-40B4-BE49-F238E27FC236}">
                <a16:creationId xmlns:a16="http://schemas.microsoft.com/office/drawing/2014/main" id="{C5FB0B11-157C-6945-B80B-963608D44807}"/>
              </a:ext>
            </a:extLst>
          </p:cNvPr>
          <p:cNvPicPr>
            <a:picLocks noChangeAspect="1"/>
          </p:cNvPicPr>
          <p:nvPr/>
        </p:nvPicPr>
        <p:blipFill>
          <a:blip r:embed="rId2"/>
          <a:stretch>
            <a:fillRect/>
          </a:stretch>
        </p:blipFill>
        <p:spPr>
          <a:xfrm>
            <a:off x="4366782" y="152401"/>
            <a:ext cx="4759289" cy="4648200"/>
          </a:xfrm>
          <a:prstGeom prst="rect">
            <a:avLst/>
          </a:prstGeom>
        </p:spPr>
      </p:pic>
      <p:sp>
        <p:nvSpPr>
          <p:cNvPr id="5" name="Rectangle 4">
            <a:extLst>
              <a:ext uri="{FF2B5EF4-FFF2-40B4-BE49-F238E27FC236}">
                <a16:creationId xmlns:a16="http://schemas.microsoft.com/office/drawing/2014/main" id="{9F2D9450-D174-924B-BC04-CECF001F8FCC}"/>
              </a:ext>
            </a:extLst>
          </p:cNvPr>
          <p:cNvSpPr/>
          <p:nvPr/>
        </p:nvSpPr>
        <p:spPr>
          <a:xfrm>
            <a:off x="3429000" y="5410200"/>
            <a:ext cx="5562600" cy="954107"/>
          </a:xfrm>
          <a:prstGeom prst="rect">
            <a:avLst/>
          </a:prstGeom>
        </p:spPr>
        <p:txBody>
          <a:bodyPr wrap="square">
            <a:spAutoFit/>
          </a:bodyPr>
          <a:lstStyle/>
          <a:p>
            <a:r>
              <a:rPr lang="en-US" sz="2800" dirty="0">
                <a:solidFill>
                  <a:schemeClr val="tx1"/>
                </a:solidFill>
              </a:rPr>
              <a:t>Can also use http://</a:t>
            </a:r>
            <a:r>
              <a:rPr lang="en-US" sz="2800" dirty="0" err="1">
                <a:solidFill>
                  <a:schemeClr val="tx1"/>
                </a:solidFill>
              </a:rPr>
              <a:t>www.tablesgenerator.com</a:t>
            </a:r>
            <a:r>
              <a:rPr lang="en-US" sz="2800" dirty="0">
                <a:solidFill>
                  <a:schemeClr val="tx1"/>
                </a:solidFill>
              </a:rPr>
              <a:t>/ </a:t>
            </a:r>
            <a:endParaRPr lang="en-US" sz="2800" dirty="0"/>
          </a:p>
        </p:txBody>
      </p:sp>
    </p:spTree>
    <p:extLst>
      <p:ext uri="{BB962C8B-B14F-4D97-AF65-F5344CB8AC3E}">
        <p14:creationId xmlns:p14="http://schemas.microsoft.com/office/powerpoint/2010/main" val="262596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457200" y="-304800"/>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Math Mode</a:t>
            </a:r>
          </a:p>
        </p:txBody>
      </p:sp>
      <p:sp>
        <p:nvSpPr>
          <p:cNvPr id="17410" name="Rectangle 2"/>
          <p:cNvSpPr>
            <a:spLocks noGrp="1" noChangeArrowheads="1"/>
          </p:cNvSpPr>
          <p:nvPr>
            <p:ph idx="1"/>
          </p:nvPr>
        </p:nvSpPr>
        <p:spPr>
          <a:xfrm>
            <a:off x="228600" y="712787"/>
            <a:ext cx="8229600" cy="4530725"/>
          </a:xfrm>
          <a:ln/>
        </p:spPr>
        <p:txBody>
          <a:bodyPr/>
          <a:lstStyle/>
          <a:p>
            <a:pPr>
              <a:lnSpc>
                <a:spcPct val="90000"/>
              </a:lnSpc>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“Math mode” formats formal notation.</a:t>
            </a:r>
          </a:p>
          <a:p>
            <a:pPr marL="0" indent="0" algn="ctr">
              <a:lnSpc>
                <a:spcPct val="90000"/>
              </a:lnSpc>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solidFill>
                  <a:srgbClr val="006633"/>
                </a:solidFill>
              </a:rPr>
              <a:t>3+1</a:t>
            </a:r>
            <a:r>
              <a:rPr lang="en-US" dirty="0"/>
              <a:t> in normal mode </a:t>
            </a:r>
          </a:p>
          <a:p>
            <a:pPr marL="0" indent="0" algn="ctr">
              <a:lnSpc>
                <a:spcPct val="90000"/>
              </a:lnSpc>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will </a:t>
            </a:r>
            <a:r>
              <a:rPr lang="en-US" b="1" dirty="0"/>
              <a:t>not</a:t>
            </a:r>
            <a:r>
              <a:rPr lang="en-US" dirty="0"/>
              <a:t> look like</a:t>
            </a:r>
          </a:p>
          <a:p>
            <a:pPr marL="0" indent="0" algn="ctr">
              <a:lnSpc>
                <a:spcPct val="90000"/>
              </a:lnSpc>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i="1" dirty="0">
                <a:solidFill>
                  <a:srgbClr val="006633"/>
                </a:solidFill>
              </a:rPr>
              <a:t>3+1</a:t>
            </a:r>
            <a:r>
              <a:rPr lang="en-US" dirty="0"/>
              <a:t> in math mode</a:t>
            </a:r>
          </a:p>
          <a:p>
            <a:pPr>
              <a:lnSpc>
                <a:spcPct val="90000"/>
              </a:lnSpc>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To enter inline math mode, use </a:t>
            </a:r>
            <a:r>
              <a:rPr lang="en-US" i="1" dirty="0">
                <a:solidFill>
                  <a:srgbClr val="006633"/>
                </a:solidFill>
              </a:rPr>
              <a:t>$</a:t>
            </a:r>
            <a:r>
              <a:rPr lang="en-US" dirty="0"/>
              <a:t> and </a:t>
            </a:r>
            <a:r>
              <a:rPr lang="en-US" i="1" dirty="0">
                <a:solidFill>
                  <a:srgbClr val="006633"/>
                </a:solidFill>
              </a:rPr>
              <a:t>$</a:t>
            </a:r>
          </a:p>
          <a:p>
            <a:pPr>
              <a:lnSpc>
                <a:spcPct val="90000"/>
              </a:lnSpc>
              <a:spcBef>
                <a:spcPts val="6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400" i="1" dirty="0">
                <a:solidFill>
                  <a:srgbClr val="006633"/>
                </a:solidFill>
              </a:rPr>
              <a:t>	 When $x = 3$, $f(</a:t>
            </a:r>
            <a:r>
              <a:rPr lang="en-US" sz="2400" i="1" dirty="0" err="1">
                <a:solidFill>
                  <a:srgbClr val="006633"/>
                </a:solidFill>
              </a:rPr>
              <a:t>x,y</a:t>
            </a:r>
            <a:r>
              <a:rPr lang="en-US" sz="2400" i="1" dirty="0">
                <a:solidFill>
                  <a:srgbClr val="006633"/>
                </a:solidFill>
              </a:rPr>
              <a:t>)$ reduces to $y^2+16$.</a:t>
            </a:r>
          </a:p>
          <a:p>
            <a:pPr>
              <a:lnSpc>
                <a:spcPct val="90000"/>
              </a:lnSpc>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For standalone math lines, use </a:t>
            </a:r>
            <a:r>
              <a:rPr lang="en-US" i="1" dirty="0">
                <a:solidFill>
                  <a:srgbClr val="006633"/>
                </a:solidFill>
              </a:rPr>
              <a:t>\[</a:t>
            </a:r>
            <a:r>
              <a:rPr lang="en-US" dirty="0"/>
              <a:t> and </a:t>
            </a:r>
            <a:r>
              <a:rPr lang="en-US" i="1" dirty="0">
                <a:solidFill>
                  <a:srgbClr val="006633"/>
                </a:solidFill>
              </a:rPr>
              <a:t>\]</a:t>
            </a:r>
          </a:p>
          <a:p>
            <a:pPr marL="0" indent="0">
              <a:lnSpc>
                <a:spcPct val="90000"/>
              </a:lnSpc>
              <a:spcBef>
                <a:spcPts val="6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400" i="1" dirty="0">
                <a:solidFill>
                  <a:srgbClr val="006633"/>
                </a:solidFill>
              </a:rPr>
              <a:t>	The equation can be expressed as follows:</a:t>
            </a:r>
          </a:p>
          <a:p>
            <a:pPr marL="0" indent="0">
              <a:lnSpc>
                <a:spcPct val="90000"/>
              </a:lnSpc>
              <a:spcBef>
                <a:spcPts val="6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400" i="1" dirty="0">
                <a:solidFill>
                  <a:srgbClr val="006633"/>
                </a:solidFill>
              </a:rPr>
              <a:t>	\[ f(x) = x^2 + 4x + 3 = (x+1)(x+3) \]</a:t>
            </a:r>
          </a:p>
          <a:p>
            <a:pPr>
              <a:lnSpc>
                <a:spcPct val="90000"/>
              </a:lnSpc>
              <a:spcBef>
                <a:spcPts val="600"/>
              </a:spcBef>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400" i="1" dirty="0">
                <a:solidFill>
                  <a:srgbClr val="006633"/>
                </a:solidFill>
              </a:rPr>
              <a:t>or </a:t>
            </a:r>
          </a:p>
          <a:p>
            <a:pPr marL="0" indent="0">
              <a:lnSpc>
                <a:spcPct val="90000"/>
              </a:lnSpc>
              <a:spcBef>
                <a:spcPts val="6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400" i="1" dirty="0">
                <a:solidFill>
                  <a:srgbClr val="006633"/>
                </a:solidFill>
              </a:rPr>
              <a:t>\begin{equation}</a:t>
            </a:r>
          </a:p>
          <a:p>
            <a:pPr marL="0" indent="0">
              <a:lnSpc>
                <a:spcPct val="90000"/>
              </a:lnSpc>
              <a:spcBef>
                <a:spcPts val="6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400" i="1" dirty="0">
                <a:solidFill>
                  <a:srgbClr val="006633"/>
                </a:solidFill>
              </a:rPr>
              <a:t> f(x) = x^2 + 4x + 3 = (x+1)(x+3) </a:t>
            </a:r>
          </a:p>
          <a:p>
            <a:pPr marL="0" indent="0">
              <a:lnSpc>
                <a:spcPct val="90000"/>
              </a:lnSpc>
              <a:spcBef>
                <a:spcPts val="600"/>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400" i="1" dirty="0">
                <a:solidFill>
                  <a:srgbClr val="006633"/>
                </a:solidFill>
              </a:rPr>
              <a:t>\end{equation}</a:t>
            </a:r>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A15795A9-F495-7141-B2E1-54E826DF9371}" type="slidenum">
              <a:rPr lang="en-US"/>
              <a:pPr/>
              <a:t>39</a:t>
            </a:fld>
            <a:endParaRPr lang="en-US"/>
          </a:p>
        </p:txBody>
      </p:sp>
    </p:spTree>
    <p:extLst>
      <p:ext uri="{BB962C8B-B14F-4D97-AF65-F5344CB8AC3E}">
        <p14:creationId xmlns:p14="http://schemas.microsoft.com/office/powerpoint/2010/main" val="34837398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861A4E1-17F6-F142-9A7A-BE1204B7F025}"/>
              </a:ext>
            </a:extLst>
          </p:cNvPr>
          <p:cNvSpPr>
            <a:spLocks noGrp="1"/>
          </p:cNvSpPr>
          <p:nvPr>
            <p:ph type="dt" sz="half" idx="10"/>
          </p:nvPr>
        </p:nvSpPr>
        <p:spPr/>
        <p:txBody>
          <a:bodyPr/>
          <a:lstStyle/>
          <a:p>
            <a:endParaRPr lang="en-US" altLang="en-US" dirty="0"/>
          </a:p>
        </p:txBody>
      </p:sp>
      <p:sp>
        <p:nvSpPr>
          <p:cNvPr id="5" name="Footer Placeholder 4">
            <a:extLst>
              <a:ext uri="{FF2B5EF4-FFF2-40B4-BE49-F238E27FC236}">
                <a16:creationId xmlns:a16="http://schemas.microsoft.com/office/drawing/2014/main" id="{119C5EEA-E085-1C45-8227-BB2B8186AEFA}"/>
              </a:ext>
            </a:extLst>
          </p:cNvPr>
          <p:cNvSpPr>
            <a:spLocks noGrp="1"/>
          </p:cNvSpPr>
          <p:nvPr>
            <p:ph type="ftr" sz="quarter" idx="11"/>
          </p:nvPr>
        </p:nvSpPr>
        <p:spPr/>
        <p:txBody>
          <a:bodyPr/>
          <a:lstStyle/>
          <a:p>
            <a:endParaRPr lang="en-US" altLang="en-US" dirty="0"/>
          </a:p>
        </p:txBody>
      </p:sp>
      <p:sp>
        <p:nvSpPr>
          <p:cNvPr id="6" name="Slide Number Placeholder 5">
            <a:extLst>
              <a:ext uri="{FF2B5EF4-FFF2-40B4-BE49-F238E27FC236}">
                <a16:creationId xmlns:a16="http://schemas.microsoft.com/office/drawing/2014/main" id="{07B1F827-6EAE-B344-8499-8A9D7C56F07A}"/>
              </a:ext>
            </a:extLst>
          </p:cNvPr>
          <p:cNvSpPr>
            <a:spLocks noGrp="1"/>
          </p:cNvSpPr>
          <p:nvPr>
            <p:ph type="sldNum" sz="quarter" idx="12"/>
          </p:nvPr>
        </p:nvSpPr>
        <p:spPr/>
        <p:txBody>
          <a:bodyPr/>
          <a:lstStyle/>
          <a:p>
            <a:fld id="{64DDE9CD-C644-264E-AB1B-3D1443F8E06E}" type="slidenum">
              <a:rPr lang="en-US" altLang="en-US"/>
              <a:pPr/>
              <a:t>4</a:t>
            </a:fld>
            <a:endParaRPr lang="en-US" altLang="en-US" dirty="0"/>
          </a:p>
        </p:txBody>
      </p:sp>
      <p:sp>
        <p:nvSpPr>
          <p:cNvPr id="65538" name="Rectangle 2">
            <a:extLst>
              <a:ext uri="{FF2B5EF4-FFF2-40B4-BE49-F238E27FC236}">
                <a16:creationId xmlns:a16="http://schemas.microsoft.com/office/drawing/2014/main" id="{6549E79C-6D6C-C94D-A539-5AEF22DAA4C0}"/>
              </a:ext>
            </a:extLst>
          </p:cNvPr>
          <p:cNvSpPr>
            <a:spLocks noGrp="1" noChangeArrowheads="1"/>
          </p:cNvSpPr>
          <p:nvPr>
            <p:ph type="title"/>
          </p:nvPr>
        </p:nvSpPr>
        <p:spPr>
          <a:xfrm>
            <a:off x="152400" y="228600"/>
            <a:ext cx="8763000" cy="914400"/>
          </a:xfrm>
        </p:spPr>
        <p:txBody>
          <a:bodyPr/>
          <a:lstStyle/>
          <a:p>
            <a:r>
              <a:rPr lang="en-US" altLang="en-US" dirty="0"/>
              <a:t>Managing the Complexity</a:t>
            </a:r>
          </a:p>
        </p:txBody>
      </p:sp>
      <p:sp>
        <p:nvSpPr>
          <p:cNvPr id="65539" name="Rectangle 3">
            <a:extLst>
              <a:ext uri="{FF2B5EF4-FFF2-40B4-BE49-F238E27FC236}">
                <a16:creationId xmlns:a16="http://schemas.microsoft.com/office/drawing/2014/main" id="{D489DA9C-8F73-8A48-B88D-4B5E51901996}"/>
              </a:ext>
            </a:extLst>
          </p:cNvPr>
          <p:cNvSpPr>
            <a:spLocks noGrp="1" noChangeArrowheads="1"/>
          </p:cNvSpPr>
          <p:nvPr>
            <p:ph type="body" idx="1"/>
          </p:nvPr>
        </p:nvSpPr>
        <p:spPr>
          <a:xfrm>
            <a:off x="21771" y="1730082"/>
            <a:ext cx="8763000" cy="5127918"/>
          </a:xfrm>
        </p:spPr>
        <p:txBody>
          <a:bodyPr/>
          <a:lstStyle/>
          <a:p>
            <a:r>
              <a:rPr lang="en-US" altLang="en-US" dirty="0"/>
              <a:t>Scripts to process /</a:t>
            </a:r>
            <a:r>
              <a:rPr lang="en-US" altLang="en-US" dirty="0" err="1"/>
              <a:t>gnerate</a:t>
            </a:r>
            <a:r>
              <a:rPr lang="en-US" altLang="en-US" dirty="0"/>
              <a:t> data</a:t>
            </a:r>
          </a:p>
          <a:p>
            <a:pPr lvl="1"/>
            <a:r>
              <a:rPr lang="en-US" altLang="en-US" dirty="0"/>
              <a:t>Python, Shell scripts, </a:t>
            </a:r>
            <a:r>
              <a:rPr lang="en-US" altLang="en-US" dirty="0" err="1"/>
              <a:t>awk</a:t>
            </a:r>
            <a:r>
              <a:rPr lang="en-US" altLang="en-US" dirty="0"/>
              <a:t>, </a:t>
            </a:r>
            <a:r>
              <a:rPr lang="en-US" altLang="en-US" dirty="0" err="1"/>
              <a:t>bc</a:t>
            </a:r>
            <a:r>
              <a:rPr lang="en-US" altLang="en-US" dirty="0"/>
              <a:t>, grep, </a:t>
            </a:r>
            <a:r>
              <a:rPr lang="en-US" altLang="en-US" dirty="0" err="1"/>
              <a:t>sed</a:t>
            </a:r>
            <a:r>
              <a:rPr lang="en-US" altLang="en-US" dirty="0"/>
              <a:t>, </a:t>
            </a:r>
            <a:r>
              <a:rPr lang="en-US" altLang="en-US" dirty="0" err="1"/>
              <a:t>wc</a:t>
            </a:r>
            <a:r>
              <a:rPr lang="en-US" altLang="en-US" dirty="0"/>
              <a:t>, </a:t>
            </a:r>
            <a:r>
              <a:rPr lang="en-US" altLang="en-US" dirty="0" err="1"/>
              <a:t>etc</a:t>
            </a:r>
            <a:r>
              <a:rPr lang="en-US" altLang="en-US" dirty="0"/>
              <a:t>…</a:t>
            </a:r>
          </a:p>
          <a:p>
            <a:r>
              <a:rPr lang="en-US" altLang="en-US" dirty="0"/>
              <a:t>Non-interactive programs to create charts</a:t>
            </a:r>
          </a:p>
          <a:p>
            <a:pPr lvl="1"/>
            <a:r>
              <a:rPr lang="en-US" altLang="en-US" dirty="0"/>
              <a:t>Matplotlib, </a:t>
            </a:r>
            <a:r>
              <a:rPr lang="en-US" altLang="en-US" dirty="0" err="1"/>
              <a:t>gnuplot</a:t>
            </a:r>
            <a:r>
              <a:rPr lang="en-US" altLang="en-US" dirty="0"/>
              <a:t>, </a:t>
            </a:r>
            <a:r>
              <a:rPr lang="en-US" altLang="en-US" dirty="0" err="1"/>
              <a:t>Matlab</a:t>
            </a:r>
            <a:r>
              <a:rPr lang="en-US" altLang="en-US" dirty="0"/>
              <a:t>, latex</a:t>
            </a:r>
          </a:p>
          <a:p>
            <a:r>
              <a:rPr lang="en-US" altLang="en-US" dirty="0"/>
              <a:t>A document preparation system that:</a:t>
            </a:r>
          </a:p>
          <a:p>
            <a:pPr lvl="1"/>
            <a:r>
              <a:rPr lang="en-US" altLang="en-US" dirty="0"/>
              <a:t>Decomposes and compartmentalizes writing</a:t>
            </a:r>
          </a:p>
          <a:p>
            <a:pPr lvl="1"/>
            <a:r>
              <a:rPr lang="en-US" altLang="en-US" dirty="0"/>
              <a:t>Integrates with other tools</a:t>
            </a:r>
          </a:p>
          <a:p>
            <a:pPr lvl="1"/>
            <a:r>
              <a:rPr lang="en-US" altLang="en-US" dirty="0"/>
              <a:t>Automates formatting and numbering</a:t>
            </a:r>
          </a:p>
        </p:txBody>
      </p:sp>
      <p:sp>
        <p:nvSpPr>
          <p:cNvPr id="2" name="TextBox 1">
            <a:extLst>
              <a:ext uri="{FF2B5EF4-FFF2-40B4-BE49-F238E27FC236}">
                <a16:creationId xmlns:a16="http://schemas.microsoft.com/office/drawing/2014/main" id="{8AA80935-FD2F-0643-8F00-42E5DDFE7B13}"/>
              </a:ext>
            </a:extLst>
          </p:cNvPr>
          <p:cNvSpPr txBox="1"/>
          <p:nvPr/>
        </p:nvSpPr>
        <p:spPr>
          <a:xfrm>
            <a:off x="555171" y="671104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81116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457200" y="-609600"/>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Math Mode</a:t>
            </a:r>
          </a:p>
        </p:txBody>
      </p:sp>
      <p:sp>
        <p:nvSpPr>
          <p:cNvPr id="18434" name="Rectangle 2"/>
          <p:cNvSpPr>
            <a:spLocks noGrp="1" noChangeArrowheads="1"/>
          </p:cNvSpPr>
          <p:nvPr>
            <p:ph idx="1"/>
          </p:nvPr>
        </p:nvSpPr>
        <p:spPr>
          <a:xfrm>
            <a:off x="457200" y="712787"/>
            <a:ext cx="8229600" cy="5194300"/>
          </a:xfrm>
          <a:ln/>
        </p:spPr>
        <p:txBody>
          <a:bodyPr/>
          <a:lstStyle/>
          <a:p>
            <a:pPr marL="341313" indent="-341313">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White space is typically ignored</a:t>
            </a:r>
          </a:p>
          <a:p>
            <a:pPr marL="341313" indent="-341313">
              <a:spcBef>
                <a:spcPts val="6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dirty="0">
                <a:solidFill>
                  <a:srgbClr val="3B812F"/>
                </a:solidFill>
              </a:rPr>
              <a:t>$f(x) = g(x)$</a:t>
            </a:r>
            <a:r>
              <a:rPr lang="en-US" dirty="0"/>
              <a:t> will be the same as </a:t>
            </a:r>
            <a:r>
              <a:rPr lang="en-US" i="1" dirty="0">
                <a:solidFill>
                  <a:srgbClr val="3B812F"/>
                </a:solidFill>
              </a:rPr>
              <a:t>$f( x  )=   g ( x   )$</a:t>
            </a:r>
          </a:p>
          <a:p>
            <a:pPr marL="341313" indent="-341313">
              <a:spcBef>
                <a:spcPts val="650"/>
              </a:spcBef>
              <a:buClrTx/>
              <a:buSz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Math eats spaces, many symbols contain natural spacing  for other uses can use specialized spacing commands \; \, \  </a:t>
            </a:r>
          </a:p>
          <a:p>
            <a:pPr marL="341313" indent="-341313">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For text in math mode, use </a:t>
            </a:r>
            <a:r>
              <a:rPr lang="en-US" i="1" dirty="0">
                <a:solidFill>
                  <a:srgbClr val="3B812F"/>
                </a:solidFill>
              </a:rPr>
              <a:t>\</a:t>
            </a:r>
            <a:r>
              <a:rPr lang="en-US" i="1" dirty="0" err="1">
                <a:solidFill>
                  <a:srgbClr val="3B812F"/>
                </a:solidFill>
              </a:rPr>
              <a:t>textit</a:t>
            </a:r>
            <a:r>
              <a:rPr lang="en-US" i="1" dirty="0">
                <a:solidFill>
                  <a:srgbClr val="3B812F"/>
                </a:solidFill>
              </a:rPr>
              <a:t>{} or \</a:t>
            </a:r>
            <a:r>
              <a:rPr lang="en-US" i="1" dirty="0" err="1">
                <a:solidFill>
                  <a:srgbClr val="3B812F"/>
                </a:solidFill>
              </a:rPr>
              <a:t>textrm</a:t>
            </a:r>
            <a:endParaRPr lang="en-US" i="1" dirty="0">
              <a:solidFill>
                <a:srgbClr val="3B812F"/>
              </a:solidFill>
            </a:endParaRPr>
          </a:p>
          <a:p>
            <a:pPr marL="341313" indent="-341313">
              <a:spcBef>
                <a:spcPts val="6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dirty="0">
                <a:solidFill>
                  <a:srgbClr val="3B812F"/>
                </a:solidFill>
              </a:rPr>
              <a:t>$My Fun. or \</a:t>
            </a:r>
            <a:r>
              <a:rPr lang="en-US" i="1" dirty="0" err="1">
                <a:solidFill>
                  <a:srgbClr val="3B812F"/>
                </a:solidFill>
              </a:rPr>
              <a:t>textit</a:t>
            </a:r>
            <a:r>
              <a:rPr lang="en-US" i="1" dirty="0">
                <a:solidFill>
                  <a:srgbClr val="3B812F"/>
                </a:solidFill>
              </a:rPr>
              <a:t>{My Fun. or } \</a:t>
            </a:r>
            <a:r>
              <a:rPr lang="en-US" i="1" dirty="0" err="1">
                <a:solidFill>
                  <a:srgbClr val="3B812F"/>
                </a:solidFill>
              </a:rPr>
              <a:t>textrm</a:t>
            </a:r>
            <a:r>
              <a:rPr lang="en-US" i="1" dirty="0">
                <a:solidFill>
                  <a:srgbClr val="3B812F"/>
                </a:solidFill>
              </a:rPr>
              <a:t>{My Fun.}$ </a:t>
            </a:r>
          </a:p>
          <a:p>
            <a:pPr marL="341313" indent="-341313">
              <a:spcBef>
                <a:spcPts val="6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solidFill>
                <a:srgbClr val="3B812F"/>
              </a:solidFill>
            </a:endParaRPr>
          </a:p>
          <a:p>
            <a:pPr marL="341313" indent="-341313">
              <a:spcBef>
                <a:spcPts val="6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solidFill>
                <a:srgbClr val="3B812F"/>
              </a:solidFill>
            </a:endParaRPr>
          </a:p>
          <a:p>
            <a:pPr marL="341313" indent="-341313">
              <a:spcBef>
                <a:spcPts val="6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Most math is built in. But the </a:t>
            </a:r>
            <a:r>
              <a:rPr lang="en-US" dirty="0" err="1"/>
              <a:t>amsmath</a:t>
            </a:r>
            <a:r>
              <a:rPr lang="en-US" dirty="0"/>
              <a:t> package predefines more. Just use the package</a:t>
            </a:r>
          </a:p>
          <a:p>
            <a:pPr marL="341313" indent="-341313">
              <a:spcBef>
                <a:spcPts val="6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i="1" dirty="0">
                <a:solidFill>
                  <a:srgbClr val="3B812F"/>
                </a:solidFill>
              </a:rPr>
              <a:t>\</a:t>
            </a:r>
            <a:r>
              <a:rPr lang="en-US" i="1" dirty="0" err="1">
                <a:solidFill>
                  <a:srgbClr val="3B812F"/>
                </a:solidFill>
              </a:rPr>
              <a:t>usepackage</a:t>
            </a:r>
            <a:r>
              <a:rPr lang="en-US" i="1" dirty="0">
                <a:solidFill>
                  <a:srgbClr val="3B812F"/>
                </a:solidFill>
              </a:rPr>
              <a:t>{</a:t>
            </a:r>
            <a:r>
              <a:rPr lang="en-US" i="1" dirty="0" err="1">
                <a:solidFill>
                  <a:srgbClr val="3B812F"/>
                </a:solidFill>
              </a:rPr>
              <a:t>amsmath</a:t>
            </a:r>
            <a:r>
              <a:rPr lang="en-US" i="1" dirty="0">
                <a:solidFill>
                  <a:srgbClr val="3B812F"/>
                </a:solidFill>
              </a:rPr>
              <a:t>} </a:t>
            </a:r>
          </a:p>
          <a:p>
            <a:pPr marL="341313" indent="-341313">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i="1" dirty="0">
              <a:solidFill>
                <a:srgbClr val="3B812F"/>
              </a:solidFill>
            </a:endParaRP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06FB1533-7C28-D94C-B0A6-6B395CFD77A5}" type="slidenum">
              <a:rPr lang="en-US"/>
              <a:pPr/>
              <a:t>40</a:t>
            </a:fld>
            <a:endParaRPr lang="en-US"/>
          </a:p>
        </p:txBody>
      </p:sp>
      <p:pic>
        <p:nvPicPr>
          <p:cNvPr id="3" name="Picture 2">
            <a:extLst>
              <a:ext uri="{FF2B5EF4-FFF2-40B4-BE49-F238E27FC236}">
                <a16:creationId xmlns:a16="http://schemas.microsoft.com/office/drawing/2014/main" id="{E5325850-9B7E-204D-B518-AF944F267E48}"/>
              </a:ext>
            </a:extLst>
          </p:cNvPr>
          <p:cNvPicPr>
            <a:picLocks noChangeAspect="1"/>
          </p:cNvPicPr>
          <p:nvPr/>
        </p:nvPicPr>
        <p:blipFill>
          <a:blip r:embed="rId3"/>
          <a:stretch>
            <a:fillRect/>
          </a:stretch>
        </p:blipFill>
        <p:spPr>
          <a:xfrm>
            <a:off x="1543050" y="4267200"/>
            <a:ext cx="6057900" cy="660400"/>
          </a:xfrm>
          <a:prstGeom prst="rect">
            <a:avLst/>
          </a:prstGeom>
        </p:spPr>
      </p:pic>
    </p:spTree>
    <p:extLst>
      <p:ext uri="{BB962C8B-B14F-4D97-AF65-F5344CB8AC3E}">
        <p14:creationId xmlns:p14="http://schemas.microsoft.com/office/powerpoint/2010/main" val="17849503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457200" y="277813"/>
            <a:ext cx="8229600" cy="712787"/>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Math Symbols, </a:t>
            </a:r>
            <a:r>
              <a:rPr lang="en-US" dirty="0" err="1"/>
              <a:t>etc</a:t>
            </a:r>
            <a:endParaRPr lang="en-US" dirty="0"/>
          </a:p>
        </p:txBody>
      </p:sp>
      <p:sp>
        <p:nvSpPr>
          <p:cNvPr id="19458" name="Rectangle 2"/>
          <p:cNvSpPr>
            <a:spLocks noGrp="1" noChangeArrowheads="1"/>
          </p:cNvSpPr>
          <p:nvPr>
            <p:ph idx="1"/>
          </p:nvPr>
        </p:nvSpPr>
        <p:spPr>
          <a:xfrm>
            <a:off x="228600" y="1140479"/>
            <a:ext cx="8686800" cy="4876800"/>
          </a:xfrm>
          <a:ln/>
        </p:spPr>
        <p:txBody>
          <a:bodyPr/>
          <a:lstStyle/>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dirty="0"/>
              <a:t>Subscript and superscripts: </a:t>
            </a:r>
            <a:r>
              <a:rPr lang="en-US" sz="2100" i="1" dirty="0">
                <a:solidFill>
                  <a:srgbClr val="3B812F"/>
                </a:solidFill>
              </a:rPr>
              <a:t>x^2</a:t>
            </a:r>
            <a:r>
              <a:rPr lang="en-US" sz="2100" dirty="0"/>
              <a:t>  </a:t>
            </a:r>
            <a:r>
              <a:rPr lang="en-US" sz="2100" i="1" dirty="0">
                <a:solidFill>
                  <a:srgbClr val="3B812F"/>
                </a:solidFill>
              </a:rPr>
              <a:t>x_2</a:t>
            </a: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dirty="0"/>
              <a:t>Fractions: </a:t>
            </a:r>
            <a:r>
              <a:rPr lang="en-US" sz="2100" i="1" dirty="0">
                <a:solidFill>
                  <a:srgbClr val="3B812F"/>
                </a:solidFill>
              </a:rPr>
              <a:t>\</a:t>
            </a:r>
            <a:r>
              <a:rPr lang="en-US" sz="2100" i="1" dirty="0" err="1">
                <a:solidFill>
                  <a:srgbClr val="3B812F"/>
                </a:solidFill>
              </a:rPr>
              <a:t>frac</a:t>
            </a:r>
            <a:r>
              <a:rPr lang="en-US" sz="2100" i="1" dirty="0">
                <a:solidFill>
                  <a:srgbClr val="3B812F"/>
                </a:solidFill>
              </a:rPr>
              <a:t>{a}{</a:t>
            </a:r>
            <a:r>
              <a:rPr lang="en-US" sz="2100" i="1" dirty="0" err="1">
                <a:solidFill>
                  <a:srgbClr val="3B812F"/>
                </a:solidFill>
              </a:rPr>
              <a:t>b+c</a:t>
            </a:r>
            <a:r>
              <a:rPr lang="en-US" sz="2100" i="1" dirty="0">
                <a:solidFill>
                  <a:srgbClr val="3B812F"/>
                </a:solidFill>
              </a:rPr>
              <a:t>}</a:t>
            </a: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dirty="0"/>
              <a:t>Radical: </a:t>
            </a:r>
            <a:r>
              <a:rPr lang="en-US" sz="2100" i="1" dirty="0">
                <a:solidFill>
                  <a:srgbClr val="3B812F"/>
                </a:solidFill>
              </a:rPr>
              <a:t>\sqrt{x + y}</a:t>
            </a: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dirty="0"/>
              <a:t>Floor and ceiling: </a:t>
            </a:r>
            <a:r>
              <a:rPr lang="en-US" sz="2100" i="1" dirty="0">
                <a:solidFill>
                  <a:srgbClr val="3B812F"/>
                </a:solidFill>
              </a:rPr>
              <a:t>\</a:t>
            </a:r>
            <a:r>
              <a:rPr lang="en-US" sz="2100" i="1" dirty="0" err="1">
                <a:solidFill>
                  <a:srgbClr val="3B812F"/>
                </a:solidFill>
              </a:rPr>
              <a:t>lfloor</a:t>
            </a:r>
            <a:r>
              <a:rPr lang="en-US" sz="2100" i="1" dirty="0">
                <a:solidFill>
                  <a:srgbClr val="3B812F"/>
                </a:solidFill>
              </a:rPr>
              <a:t> x + y \</a:t>
            </a:r>
            <a:r>
              <a:rPr lang="en-US" sz="2100" i="1" dirty="0" err="1">
                <a:solidFill>
                  <a:srgbClr val="3B812F"/>
                </a:solidFill>
              </a:rPr>
              <a:t>rfloor</a:t>
            </a:r>
            <a:r>
              <a:rPr lang="en-US" sz="2100" i="1" dirty="0">
                <a:solidFill>
                  <a:srgbClr val="3B812F"/>
                </a:solidFill>
              </a:rPr>
              <a:t>  \</a:t>
            </a:r>
            <a:r>
              <a:rPr lang="en-US" sz="2100" i="1" dirty="0" err="1">
                <a:solidFill>
                  <a:srgbClr val="3B812F"/>
                </a:solidFill>
              </a:rPr>
              <a:t>lceil</a:t>
            </a:r>
            <a:r>
              <a:rPr lang="en-US" sz="2100" i="1" dirty="0">
                <a:solidFill>
                  <a:srgbClr val="3B812F"/>
                </a:solidFill>
              </a:rPr>
              <a:t> x + y \</a:t>
            </a:r>
            <a:r>
              <a:rPr lang="en-US" sz="2100" i="1" dirty="0" err="1">
                <a:solidFill>
                  <a:srgbClr val="3B812F"/>
                </a:solidFill>
              </a:rPr>
              <a:t>rceil</a:t>
            </a:r>
            <a:endParaRPr lang="en-US" sz="2100" i="1" dirty="0">
              <a:solidFill>
                <a:srgbClr val="3B812F"/>
              </a:solidFill>
            </a:endParaRP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dirty="0"/>
              <a:t>Operators and relations: </a:t>
            </a:r>
            <a:br>
              <a:rPr lang="en-US" sz="2100" dirty="0"/>
            </a:br>
            <a:r>
              <a:rPr lang="en-US" sz="2100" i="1" dirty="0">
                <a:solidFill>
                  <a:srgbClr val="3B812F"/>
                </a:solidFill>
              </a:rPr>
              <a:t>\</a:t>
            </a:r>
            <a:r>
              <a:rPr lang="en-US" sz="2100" i="1" dirty="0" err="1">
                <a:solidFill>
                  <a:srgbClr val="3B812F"/>
                </a:solidFill>
              </a:rPr>
              <a:t>ge</a:t>
            </a:r>
            <a:r>
              <a:rPr lang="en-US" sz="2100" i="1" dirty="0">
                <a:solidFill>
                  <a:srgbClr val="3B812F"/>
                </a:solidFill>
              </a:rPr>
              <a:t>, \le, \in, \subset, </a:t>
            </a: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i="1" dirty="0">
                <a:solidFill>
                  <a:srgbClr val="3B812F"/>
                </a:solidFill>
              </a:rPr>
              <a:t>\cap, \cup, \</a:t>
            </a:r>
            <a:r>
              <a:rPr lang="en-US" sz="2100" i="1" dirty="0" err="1">
                <a:solidFill>
                  <a:srgbClr val="3B812F"/>
                </a:solidFill>
              </a:rPr>
              <a:t>equiv</a:t>
            </a:r>
            <a:r>
              <a:rPr lang="en-US" sz="2100" i="1" dirty="0">
                <a:solidFill>
                  <a:srgbClr val="3B812F"/>
                </a:solidFill>
              </a:rPr>
              <a:t>, \sim, \</a:t>
            </a:r>
            <a:r>
              <a:rPr lang="en-US" sz="2100" i="1" dirty="0" err="1">
                <a:solidFill>
                  <a:srgbClr val="3B812F"/>
                </a:solidFill>
              </a:rPr>
              <a:t>rightarrow</a:t>
            </a:r>
            <a:endParaRPr lang="en-US" sz="2100" i="1" dirty="0">
              <a:solidFill>
                <a:srgbClr val="3B812F"/>
              </a:solidFill>
            </a:endParaRP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i="1" dirty="0">
                <a:solidFill>
                  <a:srgbClr val="3B812F"/>
                </a:solidFill>
              </a:rPr>
              <a:t>\</a:t>
            </a:r>
            <a:r>
              <a:rPr lang="en-US" sz="2100" i="1" dirty="0" err="1">
                <a:solidFill>
                  <a:srgbClr val="3B812F"/>
                </a:solidFill>
              </a:rPr>
              <a:t>forall</a:t>
            </a:r>
            <a:r>
              <a:rPr lang="en-US" sz="2100" i="1" dirty="0">
                <a:solidFill>
                  <a:srgbClr val="3B812F"/>
                </a:solidFill>
              </a:rPr>
              <a:t>, \exists</a:t>
            </a: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dirty="0"/>
              <a:t>Greek letters: </a:t>
            </a:r>
            <a:r>
              <a:rPr lang="en-US" sz="2100" i="1" dirty="0">
                <a:solidFill>
                  <a:srgbClr val="3B812F"/>
                </a:solidFill>
              </a:rPr>
              <a:t>\lambda   \pi  \PI</a:t>
            </a: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dirty="0"/>
              <a:t>Sets N, R, Z in </a:t>
            </a:r>
            <a:r>
              <a:rPr lang="en-US" sz="2100" dirty="0" err="1"/>
              <a:t>amssymb</a:t>
            </a:r>
            <a:r>
              <a:rPr lang="en-US" sz="2100" dirty="0"/>
              <a:t>: </a:t>
            </a:r>
            <a:r>
              <a:rPr lang="en-US" sz="2100" i="1" dirty="0">
                <a:solidFill>
                  <a:srgbClr val="3B812F"/>
                </a:solidFill>
              </a:rPr>
              <a:t>\</a:t>
            </a:r>
            <a:r>
              <a:rPr lang="en-US" sz="2100" i="1" dirty="0" err="1">
                <a:solidFill>
                  <a:srgbClr val="3B812F"/>
                </a:solidFill>
              </a:rPr>
              <a:t>mathbb</a:t>
            </a:r>
            <a:r>
              <a:rPr lang="en-US" sz="2100" i="1" dirty="0">
                <a:solidFill>
                  <a:srgbClr val="3B812F"/>
                </a:solidFill>
              </a:rPr>
              <a:t>{N}</a:t>
            </a: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i="1" dirty="0">
                <a:solidFill>
                  <a:srgbClr val="3B812F"/>
                </a:solidFill>
              </a:rPr>
              <a:t>\sum_{</a:t>
            </a:r>
            <a:r>
              <a:rPr lang="en-US" sz="2100" i="1" dirty="0" err="1">
                <a:solidFill>
                  <a:srgbClr val="3B812F"/>
                </a:solidFill>
              </a:rPr>
              <a:t>i</a:t>
            </a:r>
            <a:r>
              <a:rPr lang="en-US" sz="2100" i="1" dirty="0">
                <a:solidFill>
                  <a:srgbClr val="3B812F"/>
                </a:solidFill>
              </a:rPr>
              <a:t>=0}^{\</a:t>
            </a:r>
            <a:r>
              <a:rPr lang="en-US" sz="2100" i="1" dirty="0" err="1">
                <a:solidFill>
                  <a:srgbClr val="3B812F"/>
                </a:solidFill>
              </a:rPr>
              <a:t>infty</a:t>
            </a:r>
            <a:r>
              <a:rPr lang="en-US" sz="2100" i="1" dirty="0">
                <a:solidFill>
                  <a:srgbClr val="3B812F"/>
                </a:solidFill>
              </a:rPr>
              <a:t>} </a:t>
            </a:r>
            <a:r>
              <a:rPr lang="en-US" sz="2100" i="1" dirty="0" err="1">
                <a:solidFill>
                  <a:srgbClr val="3B812F"/>
                </a:solidFill>
              </a:rPr>
              <a:t>i</a:t>
            </a:r>
            <a:r>
              <a:rPr lang="en-US" sz="2100" i="1" dirty="0">
                <a:solidFill>
                  <a:srgbClr val="3B812F"/>
                </a:solidFill>
              </a:rPr>
              <a:t>    \prod_{</a:t>
            </a:r>
            <a:r>
              <a:rPr lang="en-US" sz="2100" i="1" dirty="0" err="1">
                <a:solidFill>
                  <a:srgbClr val="3B812F"/>
                </a:solidFill>
              </a:rPr>
              <a:t>i</a:t>
            </a:r>
            <a:r>
              <a:rPr lang="en-US" sz="2100" i="1" dirty="0">
                <a:solidFill>
                  <a:srgbClr val="3B812F"/>
                </a:solidFill>
              </a:rPr>
              <a:t> = 0}^{n} </a:t>
            </a:r>
            <a:r>
              <a:rPr lang="en-US" sz="2100" i="1" dirty="0" err="1">
                <a:solidFill>
                  <a:srgbClr val="3B812F"/>
                </a:solidFill>
              </a:rPr>
              <a:t>i</a:t>
            </a:r>
            <a:endParaRPr lang="en-US" sz="2100" i="1" dirty="0">
              <a:solidFill>
                <a:srgbClr val="3B812F"/>
              </a:solidFill>
            </a:endParaRP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dirty="0"/>
              <a:t>Binomial coefficient: </a:t>
            </a:r>
            <a:r>
              <a:rPr lang="en-US" sz="2100" i="1" dirty="0">
                <a:solidFill>
                  <a:srgbClr val="3B812F"/>
                </a:solidFill>
              </a:rPr>
              <a:t>{x \choose y}</a:t>
            </a: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sz="2100" i="1" dirty="0">
              <a:solidFill>
                <a:srgbClr val="3B812F"/>
              </a:solidFill>
            </a:endParaRP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dirty="0"/>
              <a:t>And much more! See:</a:t>
            </a:r>
          </a:p>
          <a:p>
            <a:pPr marL="0" indent="0">
              <a:lnSpc>
                <a:spcPct val="80000"/>
              </a:lnSpc>
              <a:spcBef>
                <a:spcPts val="525"/>
              </a:spcBef>
              <a:buNone/>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sz="2100" dirty="0"/>
              <a:t>http://</a:t>
            </a:r>
            <a:r>
              <a:rPr lang="en-US" sz="2100" dirty="0" err="1"/>
              <a:t>wwhttp</a:t>
            </a:r>
            <a:r>
              <a:rPr lang="en-US" sz="2100" dirty="0"/>
              <a:t>://</a:t>
            </a:r>
            <a:r>
              <a:rPr lang="en-US" sz="2100" dirty="0" err="1"/>
              <a:t>web.ift.uib.no</a:t>
            </a:r>
            <a:r>
              <a:rPr lang="en-US" sz="2100" dirty="0"/>
              <a:t>/</a:t>
            </a:r>
            <a:r>
              <a:rPr lang="en-US" sz="2100" dirty="0" err="1"/>
              <a:t>Teori</a:t>
            </a:r>
            <a:r>
              <a:rPr lang="en-US" sz="2100" dirty="0"/>
              <a:t>/KURS/WRK/</a:t>
            </a:r>
            <a:r>
              <a:rPr lang="en-US" sz="2100" dirty="0" err="1"/>
              <a:t>TeX</a:t>
            </a:r>
            <a:r>
              <a:rPr lang="en-US" sz="2100" dirty="0"/>
              <a:t>/</a:t>
            </a:r>
            <a:r>
              <a:rPr lang="en-US" sz="2100" dirty="0" err="1"/>
              <a:t>symALL.html</a:t>
            </a:r>
            <a:endParaRPr lang="en-US" sz="2100" dirty="0"/>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A4DEE9CF-E10B-3640-BB14-34F0439E43B1}" type="slidenum">
              <a:rPr lang="en-US"/>
              <a:pPr/>
              <a:t>41</a:t>
            </a:fld>
            <a:endParaRPr lang="en-US"/>
          </a:p>
        </p:txBody>
      </p:sp>
      <p:pic>
        <p:nvPicPr>
          <p:cNvPr id="3" name="Picture 2">
            <a:extLst>
              <a:ext uri="{FF2B5EF4-FFF2-40B4-BE49-F238E27FC236}">
                <a16:creationId xmlns:a16="http://schemas.microsoft.com/office/drawing/2014/main" id="{A04E04E3-207F-3048-8393-9B8E8860F374}"/>
              </a:ext>
            </a:extLst>
          </p:cNvPr>
          <p:cNvPicPr>
            <a:picLocks noChangeAspect="1"/>
          </p:cNvPicPr>
          <p:nvPr/>
        </p:nvPicPr>
        <p:blipFill>
          <a:blip r:embed="rId3"/>
          <a:stretch>
            <a:fillRect/>
          </a:stretch>
        </p:blipFill>
        <p:spPr>
          <a:xfrm>
            <a:off x="6462525" y="406820"/>
            <a:ext cx="2645615" cy="5079580"/>
          </a:xfrm>
          <a:prstGeom prst="rect">
            <a:avLst/>
          </a:prstGeom>
        </p:spPr>
      </p:pic>
    </p:spTree>
    <p:extLst>
      <p:ext uri="{BB962C8B-B14F-4D97-AF65-F5344CB8AC3E}">
        <p14:creationId xmlns:p14="http://schemas.microsoft.com/office/powerpoint/2010/main" val="17017343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EF649-0E0A-7447-8E9F-7057932906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65B3DC-25A8-A34E-94A4-2144AAA2A9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D496568-5090-DE45-B3A3-A05CE0D1EC64}"/>
              </a:ext>
            </a:extLst>
          </p:cNvPr>
          <p:cNvPicPr>
            <a:picLocks noChangeAspect="1"/>
          </p:cNvPicPr>
          <p:nvPr/>
        </p:nvPicPr>
        <p:blipFill>
          <a:blip r:embed="rId2"/>
          <a:stretch>
            <a:fillRect/>
          </a:stretch>
        </p:blipFill>
        <p:spPr>
          <a:xfrm>
            <a:off x="0" y="945444"/>
            <a:ext cx="9144000" cy="4967111"/>
          </a:xfrm>
          <a:prstGeom prst="rect">
            <a:avLst/>
          </a:prstGeom>
        </p:spPr>
      </p:pic>
    </p:spTree>
    <p:extLst>
      <p:ext uri="{BB962C8B-B14F-4D97-AF65-F5344CB8AC3E}">
        <p14:creationId xmlns:p14="http://schemas.microsoft.com/office/powerpoint/2010/main" val="13776316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0D95-AA30-5842-9962-E72F90F53A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EAD512-41AF-EE43-9C79-05F1FF05C0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5CE8609-8366-E642-8FFC-4DD03F04F1CD}"/>
              </a:ext>
            </a:extLst>
          </p:cNvPr>
          <p:cNvPicPr>
            <a:picLocks noChangeAspect="1"/>
          </p:cNvPicPr>
          <p:nvPr/>
        </p:nvPicPr>
        <p:blipFill>
          <a:blip r:embed="rId2"/>
          <a:stretch>
            <a:fillRect/>
          </a:stretch>
        </p:blipFill>
        <p:spPr>
          <a:xfrm>
            <a:off x="0" y="52440"/>
            <a:ext cx="9144000" cy="3349666"/>
          </a:xfrm>
          <a:prstGeom prst="rect">
            <a:avLst/>
          </a:prstGeom>
        </p:spPr>
      </p:pic>
      <p:pic>
        <p:nvPicPr>
          <p:cNvPr id="5" name="Picture 4">
            <a:extLst>
              <a:ext uri="{FF2B5EF4-FFF2-40B4-BE49-F238E27FC236}">
                <a16:creationId xmlns:a16="http://schemas.microsoft.com/office/drawing/2014/main" id="{348A40CD-7BA3-2342-869F-21CD79383231}"/>
              </a:ext>
            </a:extLst>
          </p:cNvPr>
          <p:cNvPicPr>
            <a:picLocks noChangeAspect="1"/>
          </p:cNvPicPr>
          <p:nvPr/>
        </p:nvPicPr>
        <p:blipFill>
          <a:blip r:embed="rId3"/>
          <a:stretch>
            <a:fillRect/>
          </a:stretch>
        </p:blipFill>
        <p:spPr>
          <a:xfrm>
            <a:off x="0" y="3044609"/>
            <a:ext cx="9144000" cy="3824941"/>
          </a:xfrm>
          <a:prstGeom prst="rect">
            <a:avLst/>
          </a:prstGeom>
        </p:spPr>
      </p:pic>
    </p:spTree>
    <p:extLst>
      <p:ext uri="{BB962C8B-B14F-4D97-AF65-F5344CB8AC3E}">
        <p14:creationId xmlns:p14="http://schemas.microsoft.com/office/powerpoint/2010/main" val="1304684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4763-D2FC-BF41-B1DE-846B15AB658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4A7645-F9A5-BF4E-BF75-D8C029CBB81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A42CB3-87D2-2D46-AD8D-217A2E225055}"/>
              </a:ext>
            </a:extLst>
          </p:cNvPr>
          <p:cNvPicPr>
            <a:picLocks noChangeAspect="1"/>
          </p:cNvPicPr>
          <p:nvPr/>
        </p:nvPicPr>
        <p:blipFill>
          <a:blip r:embed="rId2"/>
          <a:stretch>
            <a:fillRect/>
          </a:stretch>
        </p:blipFill>
        <p:spPr>
          <a:xfrm>
            <a:off x="0" y="152401"/>
            <a:ext cx="9144000" cy="3423531"/>
          </a:xfrm>
          <a:prstGeom prst="rect">
            <a:avLst/>
          </a:prstGeom>
        </p:spPr>
      </p:pic>
      <p:pic>
        <p:nvPicPr>
          <p:cNvPr id="6" name="Picture 5">
            <a:extLst>
              <a:ext uri="{FF2B5EF4-FFF2-40B4-BE49-F238E27FC236}">
                <a16:creationId xmlns:a16="http://schemas.microsoft.com/office/drawing/2014/main" id="{E65102D9-104B-C142-B5CF-937D390A77E1}"/>
              </a:ext>
            </a:extLst>
          </p:cNvPr>
          <p:cNvPicPr>
            <a:picLocks noChangeAspect="1"/>
          </p:cNvPicPr>
          <p:nvPr/>
        </p:nvPicPr>
        <p:blipFill>
          <a:blip r:embed="rId3"/>
          <a:stretch>
            <a:fillRect/>
          </a:stretch>
        </p:blipFill>
        <p:spPr>
          <a:xfrm>
            <a:off x="152400" y="3575932"/>
            <a:ext cx="8534400" cy="3203230"/>
          </a:xfrm>
          <a:prstGeom prst="rect">
            <a:avLst/>
          </a:prstGeom>
        </p:spPr>
      </p:pic>
    </p:spTree>
    <p:extLst>
      <p:ext uri="{BB962C8B-B14F-4D97-AF65-F5344CB8AC3E}">
        <p14:creationId xmlns:p14="http://schemas.microsoft.com/office/powerpoint/2010/main" val="1055549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2BB5-14C4-CD40-97E4-0277842A0A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CFA656-C602-CF4B-92E0-E7CB112A81F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AF49000-A9DE-7F4F-84E9-DD2657D25275}"/>
              </a:ext>
            </a:extLst>
          </p:cNvPr>
          <p:cNvPicPr>
            <a:picLocks noChangeAspect="1"/>
          </p:cNvPicPr>
          <p:nvPr/>
        </p:nvPicPr>
        <p:blipFill>
          <a:blip r:embed="rId2"/>
          <a:stretch>
            <a:fillRect/>
          </a:stretch>
        </p:blipFill>
        <p:spPr>
          <a:xfrm>
            <a:off x="1149350" y="152401"/>
            <a:ext cx="6845300" cy="2628900"/>
          </a:xfrm>
          <a:prstGeom prst="rect">
            <a:avLst/>
          </a:prstGeom>
        </p:spPr>
      </p:pic>
      <p:pic>
        <p:nvPicPr>
          <p:cNvPr id="5" name="Picture 4">
            <a:extLst>
              <a:ext uri="{FF2B5EF4-FFF2-40B4-BE49-F238E27FC236}">
                <a16:creationId xmlns:a16="http://schemas.microsoft.com/office/drawing/2014/main" id="{B8B2F094-526A-D342-9AB1-6788443EF62F}"/>
              </a:ext>
            </a:extLst>
          </p:cNvPr>
          <p:cNvPicPr>
            <a:picLocks noChangeAspect="1"/>
          </p:cNvPicPr>
          <p:nvPr/>
        </p:nvPicPr>
        <p:blipFill>
          <a:blip r:embed="rId3"/>
          <a:stretch>
            <a:fillRect/>
          </a:stretch>
        </p:blipFill>
        <p:spPr>
          <a:xfrm>
            <a:off x="-26894" y="3048000"/>
            <a:ext cx="9144000" cy="2385391"/>
          </a:xfrm>
          <a:prstGeom prst="rect">
            <a:avLst/>
          </a:prstGeom>
        </p:spPr>
      </p:pic>
    </p:spTree>
    <p:extLst>
      <p:ext uri="{BB962C8B-B14F-4D97-AF65-F5344CB8AC3E}">
        <p14:creationId xmlns:p14="http://schemas.microsoft.com/office/powerpoint/2010/main" val="2783090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E427D-EE59-B742-81AB-6FC76BCE28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22672-0F55-9944-84B7-BEFCAF1DD1E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153C895-0567-EC48-BA39-99442F258432}"/>
              </a:ext>
            </a:extLst>
          </p:cNvPr>
          <p:cNvPicPr>
            <a:picLocks noChangeAspect="1"/>
          </p:cNvPicPr>
          <p:nvPr/>
        </p:nvPicPr>
        <p:blipFill>
          <a:blip r:embed="rId2"/>
          <a:stretch>
            <a:fillRect/>
          </a:stretch>
        </p:blipFill>
        <p:spPr>
          <a:xfrm>
            <a:off x="38100" y="116542"/>
            <a:ext cx="9067800" cy="3073400"/>
          </a:xfrm>
          <a:prstGeom prst="rect">
            <a:avLst/>
          </a:prstGeom>
        </p:spPr>
      </p:pic>
      <p:pic>
        <p:nvPicPr>
          <p:cNvPr id="6" name="Picture 5">
            <a:extLst>
              <a:ext uri="{FF2B5EF4-FFF2-40B4-BE49-F238E27FC236}">
                <a16:creationId xmlns:a16="http://schemas.microsoft.com/office/drawing/2014/main" id="{D752BAE7-389C-EA41-8BF4-893FD5F79638}"/>
              </a:ext>
            </a:extLst>
          </p:cNvPr>
          <p:cNvPicPr>
            <a:picLocks noChangeAspect="1"/>
          </p:cNvPicPr>
          <p:nvPr/>
        </p:nvPicPr>
        <p:blipFill>
          <a:blip r:embed="rId3"/>
          <a:stretch>
            <a:fillRect/>
          </a:stretch>
        </p:blipFill>
        <p:spPr>
          <a:xfrm>
            <a:off x="0" y="3048000"/>
            <a:ext cx="9144000" cy="1932000"/>
          </a:xfrm>
          <a:prstGeom prst="rect">
            <a:avLst/>
          </a:prstGeom>
        </p:spPr>
      </p:pic>
    </p:spTree>
    <p:extLst>
      <p:ext uri="{BB962C8B-B14F-4D97-AF65-F5344CB8AC3E}">
        <p14:creationId xmlns:p14="http://schemas.microsoft.com/office/powerpoint/2010/main" val="157012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F1B7-840C-7F49-BC04-E5D0548DB26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5FCC53B-DF35-C54B-93F3-B340060FE77E}"/>
              </a:ext>
            </a:extLst>
          </p:cNvPr>
          <p:cNvPicPr>
            <a:picLocks noGrp="1" noChangeAspect="1"/>
          </p:cNvPicPr>
          <p:nvPr>
            <p:ph idx="1"/>
          </p:nvPr>
        </p:nvPicPr>
        <p:blipFill>
          <a:blip r:embed="rId2"/>
          <a:stretch>
            <a:fillRect/>
          </a:stretch>
        </p:blipFill>
        <p:spPr>
          <a:xfrm>
            <a:off x="457200" y="762001"/>
            <a:ext cx="8001000" cy="1180316"/>
          </a:xfrm>
          <a:prstGeom prst="rect">
            <a:avLst/>
          </a:prstGeom>
        </p:spPr>
      </p:pic>
      <p:pic>
        <p:nvPicPr>
          <p:cNvPr id="5" name="Picture 4">
            <a:extLst>
              <a:ext uri="{FF2B5EF4-FFF2-40B4-BE49-F238E27FC236}">
                <a16:creationId xmlns:a16="http://schemas.microsoft.com/office/drawing/2014/main" id="{890E229C-7E79-F14B-B8F5-9832B77DD01B}"/>
              </a:ext>
            </a:extLst>
          </p:cNvPr>
          <p:cNvPicPr>
            <a:picLocks noChangeAspect="1"/>
          </p:cNvPicPr>
          <p:nvPr/>
        </p:nvPicPr>
        <p:blipFill>
          <a:blip r:embed="rId3"/>
          <a:stretch>
            <a:fillRect/>
          </a:stretch>
        </p:blipFill>
        <p:spPr>
          <a:xfrm>
            <a:off x="19050" y="2547435"/>
            <a:ext cx="8877300" cy="3860800"/>
          </a:xfrm>
          <a:prstGeom prst="rect">
            <a:avLst/>
          </a:prstGeom>
        </p:spPr>
      </p:pic>
    </p:spTree>
    <p:extLst>
      <p:ext uri="{BB962C8B-B14F-4D97-AF65-F5344CB8AC3E}">
        <p14:creationId xmlns:p14="http://schemas.microsoft.com/office/powerpoint/2010/main" val="159308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a:xfrm>
            <a:off x="304800" y="269558"/>
            <a:ext cx="8534400" cy="492443"/>
          </a:xfrm>
          <a:extLst>
            <a:ext uri="{91240B29-F687-4f45-9708-019B960494DF}">
              <a14:hiddenLine xmlns:a14="http://schemas.microsoft.com/office/drawing/2010/main" xmlns="" w="0">
                <a:solidFill>
                  <a:srgbClr val="000000"/>
                </a:solidFill>
                <a:miter lim="800000"/>
                <a:headEnd/>
                <a:tailEnd/>
              </a14:hiddenLine>
            </a:ext>
          </a:extLst>
        </p:spPr>
        <p:txBody>
          <a:bodyPr lIns="0" tIns="0" rIns="0" bIns="0">
            <a:spAutoFit/>
          </a:bodyPr>
          <a:lstStyle/>
          <a:p>
            <a:pPr eaLnBrk="1" hangingPunct="1"/>
            <a:r>
              <a:rPr lang="en-US">
                <a:latin typeface="Calibri" charset="0"/>
              </a:rPr>
              <a:t>Equations: Example 1</a:t>
            </a:r>
          </a:p>
        </p:txBody>
      </p:sp>
      <p:sp>
        <p:nvSpPr>
          <p:cNvPr id="90114" name="Content Placeholder 2"/>
          <p:cNvSpPr>
            <a:spLocks noGrp="1"/>
          </p:cNvSpPr>
          <p:nvPr>
            <p:ph idx="1"/>
          </p:nvPr>
        </p:nvSpPr>
        <p:spPr>
          <a:xfrm>
            <a:off x="701280" y="1561124"/>
            <a:ext cx="6503040" cy="430887"/>
          </a:xfrm>
          <a:extLst>
            <a:ext uri="{91240B29-F687-4f45-9708-019B960494DF}">
              <a14:hiddenLine xmlns:a14="http://schemas.microsoft.com/office/drawing/2010/main" xmlns="" w="0">
                <a:solidFill>
                  <a:srgbClr val="000000"/>
                </a:solidFill>
                <a:miter lim="800000"/>
                <a:headEnd/>
                <a:tailEnd/>
              </a14:hiddenLine>
            </a:ext>
          </a:extLst>
        </p:spPr>
        <p:txBody>
          <a:bodyPr lIns="0" tIns="0" rIns="0" bIns="0">
            <a:spAutoFit/>
          </a:bodyPr>
          <a:lstStyle/>
          <a:p>
            <a:pPr marL="391686" indent="-293764">
              <a:buClr>
                <a:srgbClr val="E6E6E6"/>
              </a:buClr>
              <a:buSzPct val="45000"/>
              <a:buFont typeface="StarSymbol" charset="0"/>
              <a:buChar char="●"/>
            </a:pPr>
            <a:r>
              <a:rPr lang="en-US">
                <a:latin typeface="Calibri" charset="0"/>
              </a:rPr>
              <a:t>You type:</a:t>
            </a:r>
          </a:p>
        </p:txBody>
      </p:sp>
      <p:sp>
        <p:nvSpPr>
          <p:cNvPr id="90115" name="Content Placeholder 2"/>
          <p:cNvSpPr>
            <a:spLocks noGrp="1"/>
          </p:cNvSpPr>
          <p:nvPr>
            <p:ph type="body" idx="4294967295"/>
          </p:nvPr>
        </p:nvSpPr>
        <p:spPr>
          <a:xfrm>
            <a:off x="0" y="4270375"/>
            <a:ext cx="6502400" cy="430213"/>
          </a:xfrm>
          <a:extLst>
            <a:ext uri="{91240B29-F687-4f45-9708-019B960494DF}">
              <a14:hiddenLine xmlns:a14="http://schemas.microsoft.com/office/drawing/2010/main" xmlns="" w="0">
                <a:solidFill>
                  <a:srgbClr val="000000"/>
                </a:solidFill>
                <a:miter lim="800000"/>
                <a:headEnd/>
                <a:tailEnd/>
              </a14:hiddenLine>
            </a:ext>
          </a:extLst>
        </p:spPr>
        <p:txBody>
          <a:bodyPr lIns="0" tIns="0" rIns="0" bIns="0">
            <a:spAutoFit/>
          </a:bodyPr>
          <a:lstStyle/>
          <a:p>
            <a:pPr marL="391686" indent="-293764">
              <a:buClr>
                <a:srgbClr val="E6E6E6"/>
              </a:buClr>
              <a:buSzPct val="45000"/>
              <a:buFont typeface="StarSymbol" charset="0"/>
              <a:buChar char="●"/>
            </a:pPr>
            <a:r>
              <a:rPr lang="en-US">
                <a:latin typeface="Calibri" charset="0"/>
              </a:rPr>
              <a:t>You get:</a:t>
            </a:r>
          </a:p>
        </p:txBody>
      </p:sp>
      <p:pic>
        <p:nvPicPr>
          <p:cNvPr id="90116" name="Placeholder 3" descr="100000000000017E000000325FC853EF.png"/>
          <p:cNvPicPr>
            <a:picLocks noGrp="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190186"/>
            <a:ext cx="7432680" cy="12649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0117" name="Placeholder 3" descr="100000000000032A0000006C46969165.png"/>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2000" y="4879233"/>
            <a:ext cx="7983360" cy="10642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6553064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457200" y="277813"/>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Lists of equations</a:t>
            </a:r>
          </a:p>
        </p:txBody>
      </p:sp>
      <p:sp>
        <p:nvSpPr>
          <p:cNvPr id="20482" name="Rectangle 2"/>
          <p:cNvSpPr>
            <a:spLocks noGrp="1" noChangeArrowheads="1"/>
          </p:cNvSpPr>
          <p:nvPr>
            <p:ph idx="1"/>
          </p:nvPr>
        </p:nvSpPr>
        <p:spPr>
          <a:xfrm>
            <a:off x="457200" y="1600200"/>
            <a:ext cx="8229600" cy="4530725"/>
          </a:xfrm>
          <a:ln/>
        </p:spPr>
        <p:txBody>
          <a:bodyPr/>
          <a:lstStyle/>
          <a:p>
            <a:pPr marL="341313" indent="-341313">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a:t>Aligning lists of equations is tricky (similar to tables)</a:t>
            </a:r>
          </a:p>
          <a:p>
            <a:pPr marL="341313" indent="-341313">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i="1">
                <a:solidFill>
                  <a:srgbClr val="3B812F"/>
                </a:solidFill>
              </a:rPr>
              <a:t>eqnarray </a:t>
            </a:r>
            <a:r>
              <a:rPr lang="en-US" sz="2600"/>
              <a:t>uses </a:t>
            </a:r>
            <a:r>
              <a:rPr lang="en-US" sz="2600" i="1">
                <a:solidFill>
                  <a:srgbClr val="3B812F"/>
                </a:solidFill>
              </a:rPr>
              <a:t>&amp;</a:t>
            </a:r>
            <a:r>
              <a:rPr lang="en-US" sz="2600"/>
              <a:t> alignment hooks into the equations</a:t>
            </a:r>
          </a:p>
          <a:p>
            <a:pPr marL="341313" indent="-341313">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a:t>Don’t need to use </a:t>
            </a:r>
            <a:r>
              <a:rPr lang="en-US" sz="2600" i="1">
                <a:solidFill>
                  <a:srgbClr val="3B812F"/>
                </a:solidFill>
              </a:rPr>
              <a:t>$ $</a:t>
            </a:r>
            <a:r>
              <a:rPr lang="en-US" sz="2600"/>
              <a:t> or </a:t>
            </a:r>
            <a:r>
              <a:rPr lang="en-US" sz="2600" i="1">
                <a:solidFill>
                  <a:srgbClr val="3B812F"/>
                </a:solidFill>
              </a:rPr>
              <a:t>\[ \]</a:t>
            </a:r>
            <a:r>
              <a:rPr lang="en-US" sz="2600"/>
              <a:t>. Already in math mode.</a:t>
            </a:r>
          </a:p>
          <a:p>
            <a:pPr marL="341313" indent="-341313">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i="1">
                <a:solidFill>
                  <a:srgbClr val="3B812F"/>
                </a:solidFill>
              </a:rPr>
              <a:t>\begin{eqnarray}</a:t>
            </a:r>
          </a:p>
          <a:p>
            <a:pPr marL="341313" indent="-341313">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i="1">
                <a:solidFill>
                  <a:srgbClr val="3B812F"/>
                </a:solidFill>
              </a:rPr>
              <a:t>f(x,y) &amp;=&amp; x + y \\</a:t>
            </a:r>
          </a:p>
          <a:p>
            <a:pPr marL="341313" indent="-341313">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i="1">
                <a:solidFill>
                  <a:srgbClr val="3B812F"/>
                </a:solidFill>
              </a:rPr>
              <a:t>&amp;=&amp; 4x - 3x + y \\</a:t>
            </a:r>
          </a:p>
          <a:p>
            <a:pPr marL="341313" indent="-341313">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i="1">
                <a:solidFill>
                  <a:srgbClr val="3B812F"/>
                </a:solidFill>
              </a:rPr>
              <a:t>&amp;=&amp; y (4 \frac{x}{y} - 3 \frac{x}{y} + 1)</a:t>
            </a:r>
          </a:p>
          <a:p>
            <a:pPr marL="341313" indent="-341313">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i="1">
                <a:solidFill>
                  <a:srgbClr val="3B812F"/>
                </a:solidFill>
              </a:rPr>
              <a:t>\end{eqnarray}</a:t>
            </a:r>
          </a:p>
          <a:p>
            <a:pPr marL="341313" indent="-341313">
              <a:spcBef>
                <a:spcPts val="6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a:t>Use </a:t>
            </a:r>
            <a:r>
              <a:rPr lang="en-US" sz="2600" i="1">
                <a:solidFill>
                  <a:srgbClr val="3B812F"/>
                </a:solidFill>
              </a:rPr>
              <a:t>eqnarray*</a:t>
            </a:r>
            <a:r>
              <a:rPr lang="en-US" sz="2600"/>
              <a:t> to suppress numbering</a:t>
            </a:r>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F3AC1A59-4237-5049-B1D2-B62056E034E0}" type="slidenum">
              <a:rPr lang="en-US"/>
              <a:pPr/>
              <a:t>49</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D364BDA0-472A-B24A-86E5-3FC9EF09C2D8}"/>
              </a:ext>
            </a:extLst>
          </p:cNvPr>
          <p:cNvSpPr>
            <a:spLocks noGrp="1" noChangeArrowheads="1"/>
          </p:cNvSpPr>
          <p:nvPr>
            <p:ph type="title"/>
          </p:nvPr>
        </p:nvSpPr>
        <p:spPr>
          <a:xfrm>
            <a:off x="137160" y="148590"/>
            <a:ext cx="8949690" cy="1703070"/>
          </a:xfrm>
        </p:spPr>
        <p:txBody>
          <a:bodyPr/>
          <a:lstStyle/>
          <a:p>
            <a:pPr eaLnBrk="1"/>
            <a:r>
              <a:rPr lang="en-US" altLang="en-US" sz="3240">
                <a:latin typeface="ArialUnicodeMS" panose="020B0604020202020204" pitchFamily="34" charset="-128"/>
                <a:sym typeface="ArialUnicodeMS" panose="020B0604020202020204" pitchFamily="34" charset="-128"/>
              </a:rPr>
              <a:t>There exists alternatives to Word, </a:t>
            </a:r>
            <a:br>
              <a:rPr lang="en-US" altLang="en-US" sz="3240">
                <a:latin typeface="ArialUnicodeMS" panose="020B0604020202020204" pitchFamily="34" charset="-128"/>
                <a:sym typeface="ArialUnicodeMS" panose="020B0604020202020204" pitchFamily="34" charset="-128"/>
              </a:rPr>
            </a:br>
            <a:r>
              <a:rPr lang="en-US" altLang="en-US" sz="3240">
                <a:latin typeface="ArialUnicodeMS" panose="020B0604020202020204" pitchFamily="34" charset="-128"/>
                <a:sym typeface="ArialUnicodeMS" panose="020B0604020202020204" pitchFamily="34" charset="-128"/>
              </a:rPr>
              <a:t>one example is LaTeX - a typesetting language similar to C/HTML</a:t>
            </a:r>
            <a:endParaRPr lang="en-US" altLang="en-US"/>
          </a:p>
        </p:txBody>
      </p:sp>
      <p:pic>
        <p:nvPicPr>
          <p:cNvPr id="7170" name="Picture 2" descr="droppedImage.png">
            <a:extLst>
              <a:ext uri="{FF2B5EF4-FFF2-40B4-BE49-F238E27FC236}">
                <a16:creationId xmlns:a16="http://schemas.microsoft.com/office/drawing/2014/main" id="{ECE6CD06-5657-914D-B465-DC59EE50E6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7912" y="2114550"/>
            <a:ext cx="2937510"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descr="droppedImage.png">
            <a:extLst>
              <a:ext uri="{FF2B5EF4-FFF2-40B4-BE49-F238E27FC236}">
                <a16:creationId xmlns:a16="http://schemas.microsoft.com/office/drawing/2014/main" id="{1FFB52A3-5DF7-A249-BB7D-FDE27038152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1833" y="3703320"/>
            <a:ext cx="2287429"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descr="droppedImage.png">
            <a:extLst>
              <a:ext uri="{FF2B5EF4-FFF2-40B4-BE49-F238E27FC236}">
                <a16:creationId xmlns:a16="http://schemas.microsoft.com/office/drawing/2014/main" id="{46E14B7A-CE22-1E4B-8392-A55F900744F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732" y="2108835"/>
            <a:ext cx="2583180" cy="357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Line 5">
            <a:extLst>
              <a:ext uri="{FF2B5EF4-FFF2-40B4-BE49-F238E27FC236}">
                <a16:creationId xmlns:a16="http://schemas.microsoft.com/office/drawing/2014/main" id="{CD78B8FB-C36F-5042-9EC0-D90526CFE581}"/>
              </a:ext>
            </a:extLst>
          </p:cNvPr>
          <p:cNvSpPr>
            <a:spLocks noChangeShapeType="1"/>
          </p:cNvSpPr>
          <p:nvPr/>
        </p:nvSpPr>
        <p:spPr bwMode="auto">
          <a:xfrm>
            <a:off x="2718912" y="4511993"/>
            <a:ext cx="507206" cy="390049"/>
          </a:xfrm>
          <a:prstGeom prst="line">
            <a:avLst/>
          </a:prstGeom>
          <a:noFill/>
          <a:ln w="76200">
            <a:solidFill>
              <a:srgbClr val="535353"/>
            </a:solidFill>
            <a:round/>
            <a:headEnd type="stealth" w="med" len="med"/>
            <a:tailEnd/>
          </a:ln>
          <a:extLst>
            <a:ext uri="{909E8E84-426E-40DD-AFC4-6F175D3DCCD1}">
              <a14:hiddenFill xmlns:a14="http://schemas.microsoft.com/office/drawing/2010/main">
                <a:noFill/>
              </a14:hiddenFill>
            </a:ext>
          </a:extLst>
        </p:spPr>
        <p:txBody>
          <a:bodyPr lIns="0" tIns="0" rIns="0" bIns="0" anchor="ctr"/>
          <a:lstStyle/>
          <a:p>
            <a:endParaRPr lang="en-US"/>
          </a:p>
        </p:txBody>
      </p:sp>
      <p:sp>
        <p:nvSpPr>
          <p:cNvPr id="7174" name="Line 6">
            <a:extLst>
              <a:ext uri="{FF2B5EF4-FFF2-40B4-BE49-F238E27FC236}">
                <a16:creationId xmlns:a16="http://schemas.microsoft.com/office/drawing/2014/main" id="{C34E4F18-931D-9D47-8B50-BBC254371BDE}"/>
              </a:ext>
            </a:extLst>
          </p:cNvPr>
          <p:cNvSpPr>
            <a:spLocks noChangeShapeType="1"/>
          </p:cNvSpPr>
          <p:nvPr/>
        </p:nvSpPr>
        <p:spPr bwMode="auto">
          <a:xfrm flipH="1">
            <a:off x="5546408" y="4483418"/>
            <a:ext cx="498634" cy="574358"/>
          </a:xfrm>
          <a:prstGeom prst="line">
            <a:avLst/>
          </a:prstGeom>
          <a:noFill/>
          <a:ln w="76200">
            <a:solidFill>
              <a:srgbClr val="535353"/>
            </a:solidFill>
            <a:round/>
            <a:headEnd type="stealth" w="med" len="med"/>
            <a:tailEnd/>
          </a:ln>
          <a:extLst>
            <a:ext uri="{909E8E84-426E-40DD-AFC4-6F175D3DCCD1}">
              <a14:hiddenFill xmlns:a14="http://schemas.microsoft.com/office/drawing/2010/main">
                <a:noFill/>
              </a14:hiddenFill>
            </a:ext>
          </a:extLst>
        </p:spPr>
        <p:txBody>
          <a:bodyPr lIns="0" tIns="0" rIns="0" bIns="0" anchor="ctr"/>
          <a:lstStyle/>
          <a:p>
            <a:endParaRPr lang="en-US"/>
          </a:p>
        </p:txBody>
      </p:sp>
    </p:spTree>
    <p:extLst>
      <p:ext uri="{BB962C8B-B14F-4D97-AF65-F5344CB8AC3E}">
        <p14:creationId xmlns:p14="http://schemas.microsoft.com/office/powerpoint/2010/main" val="224540949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a:xfrm>
            <a:off x="304800" y="269558"/>
            <a:ext cx="8534400" cy="492443"/>
          </a:xfrm>
          <a:extLst>
            <a:ext uri="{91240B29-F687-4f45-9708-019B960494DF}">
              <a14:hiddenLine xmlns:a14="http://schemas.microsoft.com/office/drawing/2010/main" xmlns="" w="0">
                <a:solidFill>
                  <a:srgbClr val="000000"/>
                </a:solidFill>
                <a:miter lim="800000"/>
                <a:headEnd/>
                <a:tailEnd/>
              </a14:hiddenLine>
            </a:ext>
          </a:extLst>
        </p:spPr>
        <p:txBody>
          <a:bodyPr lIns="0" tIns="0" rIns="0" bIns="0">
            <a:spAutoFit/>
          </a:bodyPr>
          <a:lstStyle/>
          <a:p>
            <a:pPr eaLnBrk="1" hangingPunct="1"/>
            <a:r>
              <a:rPr lang="en-US">
                <a:latin typeface="Calibri" charset="0"/>
              </a:rPr>
              <a:t>Equations: Example 2</a:t>
            </a:r>
          </a:p>
        </p:txBody>
      </p:sp>
      <p:sp>
        <p:nvSpPr>
          <p:cNvPr id="92162" name="Content Placeholder 2"/>
          <p:cNvSpPr>
            <a:spLocks noGrp="1"/>
          </p:cNvSpPr>
          <p:nvPr>
            <p:ph idx="1"/>
          </p:nvPr>
        </p:nvSpPr>
        <p:spPr>
          <a:xfrm>
            <a:off x="76200" y="1283633"/>
            <a:ext cx="6503040" cy="430887"/>
          </a:xfrm>
          <a:extLst>
            <a:ext uri="{91240B29-F687-4f45-9708-019B960494DF}">
              <a14:hiddenLine xmlns:a14="http://schemas.microsoft.com/office/drawing/2010/main" xmlns="" w="0">
                <a:solidFill>
                  <a:srgbClr val="000000"/>
                </a:solidFill>
                <a:miter lim="800000"/>
                <a:headEnd/>
                <a:tailEnd/>
              </a14:hiddenLine>
            </a:ext>
          </a:extLst>
        </p:spPr>
        <p:txBody>
          <a:bodyPr lIns="0" tIns="0" rIns="0" bIns="0">
            <a:spAutoFit/>
          </a:bodyPr>
          <a:lstStyle/>
          <a:p>
            <a:pPr marL="391686" indent="-293764">
              <a:buClr>
                <a:srgbClr val="E6E6E6"/>
              </a:buClr>
              <a:buSzPct val="45000"/>
              <a:buFont typeface="StarSymbol" charset="0"/>
              <a:buChar char="●"/>
            </a:pPr>
            <a:r>
              <a:rPr lang="en-US" dirty="0">
                <a:latin typeface="Calibri" charset="0"/>
              </a:rPr>
              <a:t>You type:</a:t>
            </a:r>
          </a:p>
        </p:txBody>
      </p:sp>
      <p:sp>
        <p:nvSpPr>
          <p:cNvPr id="92163" name="Content Placeholder 2"/>
          <p:cNvSpPr>
            <a:spLocks noGrp="1"/>
          </p:cNvSpPr>
          <p:nvPr>
            <p:ph type="body" idx="4294967295"/>
          </p:nvPr>
        </p:nvSpPr>
        <p:spPr>
          <a:xfrm>
            <a:off x="0" y="4270375"/>
            <a:ext cx="6502400" cy="430213"/>
          </a:xfrm>
          <a:extLst>
            <a:ext uri="{91240B29-F687-4f45-9708-019B960494DF}">
              <a14:hiddenLine xmlns:a14="http://schemas.microsoft.com/office/drawing/2010/main" xmlns="" w="0">
                <a:solidFill>
                  <a:srgbClr val="000000"/>
                </a:solidFill>
                <a:miter lim="800000"/>
                <a:headEnd/>
                <a:tailEnd/>
              </a14:hiddenLine>
            </a:ext>
          </a:extLst>
        </p:spPr>
        <p:txBody>
          <a:bodyPr lIns="0" tIns="0" rIns="0" bIns="0">
            <a:spAutoFit/>
          </a:bodyPr>
          <a:lstStyle/>
          <a:p>
            <a:pPr marL="391686" indent="-293764">
              <a:buClr>
                <a:srgbClr val="E6E6E6"/>
              </a:buClr>
              <a:buSzPct val="45000"/>
              <a:buFont typeface="StarSymbol" charset="0"/>
              <a:buChar char="●"/>
            </a:pPr>
            <a:r>
              <a:rPr lang="en-US">
                <a:latin typeface="Calibri" charset="0"/>
              </a:rPr>
              <a:t>You get:</a:t>
            </a:r>
          </a:p>
        </p:txBody>
      </p:sp>
      <p:pic>
        <p:nvPicPr>
          <p:cNvPr id="92164" name="Placeholder 3" descr="10000000000002F8000000705ED6AC2F.png"/>
          <p:cNvPicPr>
            <a:picLocks noGrp="1"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2561" y="4906596"/>
            <a:ext cx="6609600" cy="11780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3C942DDE-A25E-894B-AF93-23C85B1F951A}"/>
              </a:ext>
            </a:extLst>
          </p:cNvPr>
          <p:cNvSpPr txBox="1"/>
          <p:nvPr/>
        </p:nvSpPr>
        <p:spPr>
          <a:xfrm>
            <a:off x="304800" y="1992011"/>
            <a:ext cx="8004114" cy="1569660"/>
          </a:xfrm>
          <a:prstGeom prst="rect">
            <a:avLst/>
          </a:prstGeom>
          <a:noFill/>
        </p:spPr>
        <p:txBody>
          <a:bodyPr wrap="none" rtlCol="0">
            <a:spAutoFit/>
          </a:bodyPr>
          <a:lstStyle/>
          <a:p>
            <a:r>
              <a:rPr lang="en-US" sz="2400" dirty="0">
                <a:solidFill>
                  <a:schemeClr val="tx1"/>
                </a:solidFill>
              </a:rPr>
              <a:t>\begin{</a:t>
            </a:r>
            <a:r>
              <a:rPr lang="en-US" sz="2400" dirty="0" err="1">
                <a:solidFill>
                  <a:schemeClr val="tx1"/>
                </a:solidFill>
              </a:rPr>
              <a:t>eqnarray</a:t>
            </a:r>
            <a:r>
              <a:rPr lang="en-US" sz="2400" dirty="0">
                <a:solidFill>
                  <a:schemeClr val="tx1"/>
                </a:solidFill>
              </a:rPr>
              <a:t>}</a:t>
            </a:r>
          </a:p>
          <a:p>
            <a:pPr algn="ctr"/>
            <a:r>
              <a:rPr lang="en-US" sz="2400" dirty="0">
                <a:solidFill>
                  <a:schemeClr val="tx1"/>
                </a:solidFill>
              </a:rPr>
              <a:t>1 – n_{\</a:t>
            </a:r>
            <a:r>
              <a:rPr lang="en-US" sz="2400" dirty="0" err="1">
                <a:solidFill>
                  <a:schemeClr val="tx1"/>
                </a:solidFill>
              </a:rPr>
              <a:t>rm</a:t>
            </a:r>
            <a:r>
              <a:rPr lang="en-US" sz="2400" dirty="0">
                <a:solidFill>
                  <a:schemeClr val="tx1"/>
                </a:solidFill>
              </a:rPr>
              <a:t> s} &amp; = &amp; 2 \epsilon_1 + \epsilon_2 \label{e:3}</a:t>
            </a:r>
          </a:p>
          <a:p>
            <a:r>
              <a:rPr lang="en-US" sz="2400" dirty="0">
                <a:solidFill>
                  <a:schemeClr val="tx1"/>
                </a:solidFill>
              </a:rPr>
              <a:t>r &amp; = &amp; 16 \epsilon_1  \label{eq4}</a:t>
            </a:r>
          </a:p>
          <a:p>
            <a:r>
              <a:rPr lang="en-US" sz="2400" dirty="0">
                <a:solidFill>
                  <a:schemeClr val="tx1"/>
                </a:solidFill>
              </a:rPr>
              <a:t>\end{</a:t>
            </a:r>
            <a:r>
              <a:rPr lang="en-US" sz="2400" dirty="0" err="1">
                <a:solidFill>
                  <a:schemeClr val="tx1"/>
                </a:solidFill>
              </a:rPr>
              <a:t>eqnarray</a:t>
            </a:r>
            <a:r>
              <a:rPr lang="en-US" sz="2400" dirty="0">
                <a:solidFill>
                  <a:schemeClr val="tx1"/>
                </a:solidFill>
              </a:rPr>
              <a:t>}</a:t>
            </a:r>
          </a:p>
        </p:txBody>
      </p:sp>
      <p:cxnSp>
        <p:nvCxnSpPr>
          <p:cNvPr id="11" name="Straight Arrow Connector 10">
            <a:extLst>
              <a:ext uri="{FF2B5EF4-FFF2-40B4-BE49-F238E27FC236}">
                <a16:creationId xmlns:a16="http://schemas.microsoft.com/office/drawing/2014/main" id="{80311D3B-7DA9-9240-BACD-B9EAB0E4D68D}"/>
              </a:ext>
            </a:extLst>
          </p:cNvPr>
          <p:cNvCxnSpPr/>
          <p:nvPr/>
        </p:nvCxnSpPr>
        <p:spPr>
          <a:xfrm>
            <a:off x="6579240" y="1499077"/>
            <a:ext cx="507360" cy="7869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Content Placeholder 2">
            <a:extLst>
              <a:ext uri="{FF2B5EF4-FFF2-40B4-BE49-F238E27FC236}">
                <a16:creationId xmlns:a16="http://schemas.microsoft.com/office/drawing/2014/main" id="{1DB8BE31-4B1D-9947-A3AA-8B41BF6A323B}"/>
              </a:ext>
            </a:extLst>
          </p:cNvPr>
          <p:cNvSpPr txBox="1">
            <a:spLocks/>
          </p:cNvSpPr>
          <p:nvPr/>
        </p:nvSpPr>
        <p:spPr bwMode="auto">
          <a:xfrm>
            <a:off x="5181600" y="915095"/>
            <a:ext cx="3657600" cy="430887"/>
          </a:xfrm>
          <a:prstGeom prst="rect">
            <a:avLst/>
          </a:prstGeom>
          <a:noFill/>
          <a:ln w="9525">
            <a:noFill/>
            <a:miter lim="800000"/>
            <a:headEnd/>
            <a:tailEnd/>
          </a:ln>
          <a:extLst>
            <a:ext uri="{91240B29-F687-4f45-9708-019B960494DF}">
              <a14:hiddenLine xmlns:a14="http://schemas.microsoft.com/office/drawing/2010/main" xmlns="" w="0">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228600" indent="-228600" algn="l" rtl="0" eaLnBrk="1" fontAlgn="base" hangingPunct="1">
              <a:spcBef>
                <a:spcPts val="0"/>
              </a:spcBef>
              <a:spcAft>
                <a:spcPct val="0"/>
              </a:spcAft>
              <a:buClr>
                <a:srgbClr val="CFB77C"/>
              </a:buClr>
              <a:buSzPct val="50000"/>
              <a:buFont typeface="Wingdings" charset="2"/>
              <a:buChar char=""/>
              <a:defRPr sz="2800" kern="1200">
                <a:solidFill>
                  <a:schemeClr val="tx1"/>
                </a:solidFill>
                <a:latin typeface="+mn-lt"/>
                <a:ea typeface="ＭＳ Ｐゴシック" charset="-128"/>
                <a:cs typeface="ＭＳ Ｐゴシック" charset="-128"/>
              </a:defRPr>
            </a:lvl1pPr>
            <a:lvl2pPr marL="547688" indent="-228600" algn="l" rtl="0" eaLnBrk="1" fontAlgn="base" hangingPunct="1">
              <a:spcBef>
                <a:spcPts val="0"/>
              </a:spcBef>
              <a:spcAft>
                <a:spcPct val="0"/>
              </a:spcAft>
              <a:buClr>
                <a:srgbClr val="4B92DB"/>
              </a:buClr>
              <a:buSzPct val="80000"/>
              <a:buFont typeface="Wingdings 2" charset="2"/>
              <a:buChar char=""/>
              <a:defRPr sz="2400" kern="1200">
                <a:solidFill>
                  <a:schemeClr val="tx1"/>
                </a:solidFill>
                <a:latin typeface="+mn-lt"/>
                <a:ea typeface="ＭＳ Ｐゴシック" charset="-128"/>
                <a:cs typeface="+mn-cs"/>
              </a:defRPr>
            </a:lvl2pPr>
            <a:lvl3pPr marL="822325" indent="-182563" algn="l" rtl="0" eaLnBrk="1" fontAlgn="base" hangingPunct="1">
              <a:spcBef>
                <a:spcPts val="0"/>
              </a:spcBef>
              <a:spcAft>
                <a:spcPct val="0"/>
              </a:spcAft>
              <a:buClr>
                <a:schemeClr val="tx1"/>
              </a:buClr>
              <a:buSzPct val="60000"/>
              <a:buFont typeface="Wingdings" charset="2"/>
              <a:buChar char=""/>
              <a:defRPr sz="2000" kern="1200">
                <a:solidFill>
                  <a:schemeClr val="tx1"/>
                </a:solidFill>
                <a:latin typeface="+mn-lt"/>
                <a:ea typeface="ＭＳ Ｐゴシック" charset="-128"/>
                <a:cs typeface="+mn-cs"/>
              </a:defRPr>
            </a:lvl3pPr>
            <a:lvl4pPr marL="1187450" indent="-182563" algn="l" rtl="0" eaLnBrk="1" fontAlgn="base" hangingPunct="1">
              <a:spcBef>
                <a:spcPts val="0"/>
              </a:spcBef>
              <a:spcAft>
                <a:spcPct val="0"/>
              </a:spcAft>
              <a:buClr>
                <a:srgbClr val="7F7F7F"/>
              </a:buClr>
              <a:buSzPct val="50000"/>
              <a:buFont typeface="Wingdings" charset="2"/>
              <a:buChar char=""/>
              <a:defRPr sz="2000" kern="1200">
                <a:solidFill>
                  <a:schemeClr val="tx1"/>
                </a:solidFill>
                <a:latin typeface="+mn-lt"/>
                <a:ea typeface="ＭＳ Ｐゴシック" charset="-128"/>
                <a:cs typeface="+mn-cs"/>
              </a:defRPr>
            </a:lvl4pPr>
            <a:lvl5pPr marL="1462088" indent="-182563" algn="l" rtl="0" eaLnBrk="1" fontAlgn="base" hangingPunct="1">
              <a:spcBef>
                <a:spcPts val="0"/>
              </a:spcBef>
              <a:spcAft>
                <a:spcPct val="0"/>
              </a:spcAft>
              <a:buClr>
                <a:srgbClr val="CFB77C"/>
              </a:buClr>
              <a:buSzPct val="68000"/>
              <a:buFont typeface="Wingdings 2" charset="2"/>
              <a:buChar char=""/>
              <a:defRPr sz="1800" kern="1200">
                <a:solidFill>
                  <a:schemeClr val="tx1"/>
                </a:solidFill>
                <a:latin typeface="+mn-lt"/>
                <a:ea typeface="ＭＳ Ｐゴシック" charset="-128"/>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391686" indent="-293764" defTabSz="914400">
              <a:buClr>
                <a:srgbClr val="E6E6E6"/>
              </a:buClr>
              <a:buSzPct val="45000"/>
              <a:buFont typeface="StarSymbol" charset="0"/>
              <a:buChar char="●"/>
            </a:pPr>
            <a:r>
              <a:rPr lang="en-US" dirty="0">
                <a:latin typeface="Calibri" charset="0"/>
              </a:rPr>
              <a:t>Refer to it as \ref{e:3}</a:t>
            </a:r>
          </a:p>
        </p:txBody>
      </p:sp>
    </p:spTree>
    <p:extLst>
      <p:ext uri="{BB962C8B-B14F-4D97-AF65-F5344CB8AC3E}">
        <p14:creationId xmlns:p14="http://schemas.microsoft.com/office/powerpoint/2010/main" val="17696217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is-IS">
                <a:latin typeface="Calibri" charset="0"/>
              </a:rPr>
              <a:t>Algorithms</a:t>
            </a:r>
            <a:endParaRPr lang="en-US">
              <a:latin typeface="Calibri" charset="0"/>
            </a:endParaRPr>
          </a:p>
        </p:txBody>
      </p:sp>
      <p:sp>
        <p:nvSpPr>
          <p:cNvPr id="9219" name="Content Placeholder 6"/>
          <p:cNvSpPr>
            <a:spLocks noGrp="1"/>
          </p:cNvSpPr>
          <p:nvPr>
            <p:ph idx="1"/>
          </p:nvPr>
        </p:nvSpPr>
        <p:spPr/>
        <p:txBody>
          <a:bodyPr/>
          <a:lstStyle/>
          <a:p>
            <a:r>
              <a:rPr lang="en-US" dirty="0">
                <a:latin typeface="Calibri" charset="0"/>
              </a:rPr>
              <a:t>\</a:t>
            </a:r>
            <a:r>
              <a:rPr lang="en-US" dirty="0" err="1">
                <a:latin typeface="Calibri" charset="0"/>
              </a:rPr>
              <a:t>usepackage</a:t>
            </a:r>
            <a:r>
              <a:rPr lang="en-US" dirty="0">
                <a:latin typeface="Calibri" charset="0"/>
              </a:rPr>
              <a:t>[option]{algorithm2e}</a:t>
            </a:r>
          </a:p>
          <a:p>
            <a:r>
              <a:rPr lang="en-US" dirty="0">
                <a:latin typeface="Calibri" charset="0"/>
                <a:hlinkClick r:id="rId3"/>
              </a:rPr>
              <a:t>http://www.ctan.org/tex-archive/macros/latex/contrib/algorithm2e/algorithm2e.pdf</a:t>
            </a:r>
            <a:endParaRPr lang="en-US" dirty="0">
              <a:latin typeface="Calibri" charset="0"/>
            </a:endParaRPr>
          </a:p>
          <a:p>
            <a:endParaRPr lang="en-US" dirty="0">
              <a:latin typeface="Calibri" charset="0"/>
            </a:endParaRPr>
          </a:p>
          <a:p>
            <a:r>
              <a:rPr lang="en-US" dirty="0">
                <a:latin typeface="Calibri" charset="0"/>
              </a:rPr>
              <a:t>(there are many other packages too)</a:t>
            </a:r>
          </a:p>
        </p:txBody>
      </p:sp>
    </p:spTree>
    <p:extLst>
      <p:ext uri="{BB962C8B-B14F-4D97-AF65-F5344CB8AC3E}">
        <p14:creationId xmlns:p14="http://schemas.microsoft.com/office/powerpoint/2010/main" val="2291080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8600"/>
            <a:ext cx="7370900" cy="6456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38464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is-IS">
                <a:latin typeface="Calibri" charset="0"/>
              </a:rPr>
              <a:t>Algorithms</a:t>
            </a:r>
            <a:endParaRPr lang="en-US">
              <a:latin typeface="Calibri" charset="0"/>
            </a:endParaRPr>
          </a:p>
        </p:txBody>
      </p:sp>
      <p:sp>
        <p:nvSpPr>
          <p:cNvPr id="11267" name="Content Placeholder 2"/>
          <p:cNvSpPr>
            <a:spLocks noGrp="1"/>
          </p:cNvSpPr>
          <p:nvPr>
            <p:ph sz="half" idx="1"/>
          </p:nvPr>
        </p:nvSpPr>
        <p:spPr>
          <a:xfrm>
            <a:off x="381000" y="838200"/>
            <a:ext cx="5257800" cy="6553200"/>
          </a:xfrm>
        </p:spPr>
        <p:txBody>
          <a:bodyPr/>
          <a:lstStyle/>
          <a:p>
            <a:pPr>
              <a:buFont typeface="Arial" charset="0"/>
              <a:buNone/>
            </a:pPr>
            <a:r>
              <a:rPr lang="en-US" sz="1200" dirty="0">
                <a:latin typeface="Calibri" charset="0"/>
              </a:rPr>
              <a:t>\begin{algorithm}</a:t>
            </a:r>
          </a:p>
          <a:p>
            <a:pPr>
              <a:buFont typeface="Arial" charset="0"/>
              <a:buNone/>
            </a:pPr>
            <a:r>
              <a:rPr lang="en-US" sz="1200" dirty="0">
                <a:latin typeface="Calibri" charset="0"/>
              </a:rPr>
              <a:t>\</a:t>
            </a:r>
            <a:r>
              <a:rPr lang="en-US" sz="1200" dirty="0" err="1">
                <a:latin typeface="Calibri" charset="0"/>
              </a:rPr>
              <a:t>dontprintsemicolon</a:t>
            </a:r>
            <a:endParaRPr lang="en-US" sz="1200" dirty="0">
              <a:latin typeface="Calibri" charset="0"/>
            </a:endParaRPr>
          </a:p>
          <a:p>
            <a:pPr>
              <a:buFont typeface="Arial" charset="0"/>
              <a:buNone/>
            </a:pPr>
            <a:r>
              <a:rPr lang="en-US" sz="1200" dirty="0">
                <a:latin typeface="Calibri" charset="0"/>
              </a:rPr>
              <a:t>\</a:t>
            </a:r>
            <a:r>
              <a:rPr lang="en-US" sz="1200" dirty="0" err="1">
                <a:latin typeface="Calibri" charset="0"/>
              </a:rPr>
              <a:t>KwSty</a:t>
            </a:r>
            <a:r>
              <a:rPr lang="en-US" sz="1200" dirty="0">
                <a:latin typeface="Calibri" charset="0"/>
              </a:rPr>
              <a:t>{Module: I-Give-</a:t>
            </a:r>
            <a:r>
              <a:rPr lang="en-US" sz="1200" dirty="0" err="1">
                <a:latin typeface="Calibri" charset="0"/>
              </a:rPr>
              <a:t>Turn.Timeout.Region</a:t>
            </a:r>
            <a:r>
              <a:rPr lang="en-US" sz="1200" dirty="0">
                <a:latin typeface="Calibri" charset="0"/>
              </a:rPr>
              <a:t>}</a:t>
            </a:r>
          </a:p>
          <a:p>
            <a:pPr>
              <a:buFont typeface="Arial" charset="0"/>
              <a:buNone/>
            </a:pPr>
            <a:r>
              <a:rPr lang="en-US" sz="1200" dirty="0">
                <a:latin typeface="Calibri" charset="0"/>
              </a:rPr>
              <a:t>\;  </a:t>
            </a:r>
          </a:p>
          <a:p>
            <a:pPr>
              <a:buFont typeface="Arial" charset="0"/>
              <a:buNone/>
            </a:pPr>
            <a:r>
              <a:rPr lang="en-US" sz="1200" dirty="0">
                <a:latin typeface="Calibri" charset="0"/>
              </a:rPr>
              <a:t>\</a:t>
            </a:r>
            <a:r>
              <a:rPr lang="en-US" sz="1200" dirty="0" err="1">
                <a:latin typeface="Calibri" charset="0"/>
              </a:rPr>
              <a:t>Indp</a:t>
            </a:r>
            <a:endParaRPr lang="en-US" sz="1200" dirty="0">
              <a:latin typeface="Calibri" charset="0"/>
            </a:endParaRPr>
          </a:p>
          <a:p>
            <a:pPr>
              <a:buFont typeface="Arial" charset="0"/>
              <a:buNone/>
            </a:pPr>
            <a:r>
              <a:rPr lang="en-US" sz="1200" dirty="0">
                <a:latin typeface="Calibri" charset="0"/>
              </a:rPr>
              <a:t>\</a:t>
            </a:r>
            <a:r>
              <a:rPr lang="en-US" sz="1200" dirty="0" err="1">
                <a:latin typeface="Calibri" charset="0"/>
              </a:rPr>
              <a:t>KwSty</a:t>
            </a:r>
            <a:r>
              <a:rPr lang="en-US" sz="1200" dirty="0">
                <a:latin typeface="Calibri" charset="0"/>
              </a:rPr>
              <a:t>{Context: </a:t>
            </a:r>
            <a:r>
              <a:rPr lang="en-US" sz="1200" dirty="0" err="1">
                <a:latin typeface="Calibri" charset="0"/>
              </a:rPr>
              <a:t>DiP.I</a:t>
            </a:r>
            <a:r>
              <a:rPr lang="en-US" sz="1200" dirty="0">
                <a:latin typeface="Calibri" charset="0"/>
              </a:rPr>
              <a:t>-give-turn}</a:t>
            </a:r>
          </a:p>
          <a:p>
            <a:pPr>
              <a:buFont typeface="Arial" charset="0"/>
              <a:buNone/>
            </a:pPr>
            <a:r>
              <a:rPr lang="en-US" sz="1200" dirty="0">
                <a:latin typeface="Calibri" charset="0"/>
              </a:rPr>
              <a:t>\;  </a:t>
            </a:r>
          </a:p>
          <a:p>
            <a:pPr>
              <a:buFont typeface="Arial" charset="0"/>
              <a:buNone/>
            </a:pPr>
            <a:r>
              <a:rPr lang="en-US" sz="1200" dirty="0">
                <a:latin typeface="Calibri" charset="0"/>
              </a:rPr>
              <a:t>\</a:t>
            </a:r>
            <a:r>
              <a:rPr lang="en-US" sz="1200" dirty="0" err="1">
                <a:latin typeface="Calibri" charset="0"/>
              </a:rPr>
              <a:t>Indp</a:t>
            </a:r>
            <a:endParaRPr lang="en-US" sz="1200" dirty="0">
              <a:latin typeface="Calibri" charset="0"/>
            </a:endParaRPr>
          </a:p>
          <a:p>
            <a:pPr>
              <a:buFont typeface="Arial" charset="0"/>
              <a:buNone/>
            </a:pPr>
            <a:r>
              <a:rPr lang="en-US" sz="1200" dirty="0">
                <a:latin typeface="Calibri" charset="0"/>
              </a:rPr>
              <a:t>\</a:t>
            </a:r>
            <a:r>
              <a:rPr lang="en-US" sz="1200" dirty="0" err="1">
                <a:latin typeface="Calibri" charset="0"/>
              </a:rPr>
              <a:t>KwSty</a:t>
            </a:r>
            <a:r>
              <a:rPr lang="en-US" sz="1200" dirty="0">
                <a:latin typeface="Calibri" charset="0"/>
              </a:rPr>
              <a:t>{Start: }</a:t>
            </a:r>
          </a:p>
          <a:p>
            <a:pPr>
              <a:buFont typeface="Arial" charset="0"/>
              <a:buNone/>
            </a:pPr>
            <a:r>
              <a:rPr lang="en-US" sz="1200" dirty="0">
                <a:latin typeface="Calibri" charset="0"/>
              </a:rPr>
              <a:t> \</a:t>
            </a:r>
            <a:r>
              <a:rPr lang="en-US" sz="1200" dirty="0" err="1">
                <a:latin typeface="Calibri" charset="0"/>
              </a:rPr>
              <a:t>ArgSty</a:t>
            </a:r>
            <a:r>
              <a:rPr lang="en-US" sz="1200" dirty="0">
                <a:latin typeface="Calibri" charset="0"/>
              </a:rPr>
              <a:t>{</a:t>
            </a:r>
            <a:r>
              <a:rPr lang="en-US" sz="1200" dirty="0" err="1">
                <a:latin typeface="Calibri" charset="0"/>
              </a:rPr>
              <a:t>Psyclone.Context:DiP.I-give-turn</a:t>
            </a:r>
            <a:r>
              <a:rPr lang="en-US" sz="1200" dirty="0">
                <a:latin typeface="Calibri" charset="0"/>
              </a:rPr>
              <a:t>}</a:t>
            </a:r>
          </a:p>
          <a:p>
            <a:pPr>
              <a:buFont typeface="Arial" charset="0"/>
              <a:buNone/>
            </a:pPr>
            <a:r>
              <a:rPr lang="en-US" sz="1200" dirty="0">
                <a:latin typeface="Calibri" charset="0"/>
              </a:rPr>
              <a:t> \;</a:t>
            </a:r>
          </a:p>
          <a:p>
            <a:pPr>
              <a:buFont typeface="Arial" charset="0"/>
              <a:buNone/>
            </a:pPr>
            <a:r>
              <a:rPr lang="en-US" sz="1200" dirty="0">
                <a:latin typeface="Calibri" charset="0"/>
              </a:rPr>
              <a:t>    \</a:t>
            </a:r>
            <a:r>
              <a:rPr lang="en-US" sz="1200" dirty="0" err="1">
                <a:latin typeface="Calibri" charset="0"/>
              </a:rPr>
              <a:t>KwSty</a:t>
            </a:r>
            <a:r>
              <a:rPr lang="en-US" sz="1200" dirty="0">
                <a:latin typeface="Calibri" charset="0"/>
              </a:rPr>
              <a:t>{Stop: }</a:t>
            </a:r>
          </a:p>
          <a:p>
            <a:pPr>
              <a:buFont typeface="Arial" charset="0"/>
              <a:buNone/>
            </a:pPr>
            <a:r>
              <a:rPr lang="en-US" sz="1200" dirty="0">
                <a:latin typeface="Calibri" charset="0"/>
              </a:rPr>
              <a:t> \</a:t>
            </a:r>
            <a:r>
              <a:rPr lang="en-US" sz="1200" dirty="0" err="1">
                <a:latin typeface="Calibri" charset="0"/>
              </a:rPr>
              <a:t>ArgSty</a:t>
            </a:r>
            <a:r>
              <a:rPr lang="en-US" sz="1200" dirty="0">
                <a:latin typeface="Calibri" charset="0"/>
              </a:rPr>
              <a:t>{</a:t>
            </a:r>
            <a:r>
              <a:rPr lang="en-US" sz="1200" dirty="0" err="1">
                <a:latin typeface="Calibri" charset="0"/>
              </a:rPr>
              <a:t>Psyclone.Context:DiP</a:t>
            </a:r>
            <a:r>
              <a:rPr lang="en-US" sz="1200" dirty="0">
                <a:latin typeface="Calibri" charset="0"/>
              </a:rPr>
              <a:t>.*} </a:t>
            </a:r>
          </a:p>
          <a:p>
            <a:pPr>
              <a:buFont typeface="Arial" charset="0"/>
              <a:buNone/>
            </a:pPr>
            <a:r>
              <a:rPr lang="en-US" sz="1200" dirty="0">
                <a:latin typeface="Calibri" charset="0"/>
              </a:rPr>
              <a:t>   \;</a:t>
            </a:r>
          </a:p>
          <a:p>
            <a:pPr>
              <a:buFont typeface="Arial" charset="0"/>
              <a:buNone/>
            </a:pPr>
            <a:r>
              <a:rPr lang="en-US" sz="1200" dirty="0">
                <a:latin typeface="Calibri" charset="0"/>
              </a:rPr>
              <a:t>   \</a:t>
            </a:r>
            <a:r>
              <a:rPr lang="en-US" sz="1200" dirty="0" err="1">
                <a:latin typeface="Calibri" charset="0"/>
              </a:rPr>
              <a:t>KwSty</a:t>
            </a:r>
            <a:r>
              <a:rPr lang="en-US" sz="1200" dirty="0">
                <a:latin typeface="Calibri" charset="0"/>
              </a:rPr>
              <a:t>{Trigger: }</a:t>
            </a:r>
          </a:p>
          <a:p>
            <a:pPr>
              <a:buFont typeface="Arial" charset="0"/>
              <a:buNone/>
            </a:pPr>
            <a:r>
              <a:rPr lang="en-US" sz="1200" dirty="0">
                <a:latin typeface="Calibri" charset="0"/>
              </a:rPr>
              <a:t>\;</a:t>
            </a:r>
          </a:p>
          <a:p>
            <a:pPr>
              <a:buFont typeface="Arial" charset="0"/>
              <a:buNone/>
            </a:pPr>
            <a:r>
              <a:rPr lang="en-US" sz="1200" dirty="0">
                <a:latin typeface="Calibri" charset="0"/>
              </a:rPr>
              <a:t>   \</a:t>
            </a:r>
            <a:r>
              <a:rPr lang="en-US" sz="1200" dirty="0" err="1">
                <a:latin typeface="Calibri" charset="0"/>
              </a:rPr>
              <a:t>KwSty</a:t>
            </a:r>
            <a:r>
              <a:rPr lang="en-US" sz="1200" dirty="0">
                <a:latin typeface="Calibri" charset="0"/>
              </a:rPr>
              <a:t>{</a:t>
            </a:r>
            <a:r>
              <a:rPr lang="en-US" sz="1200" dirty="0" err="1">
                <a:latin typeface="Calibri" charset="0"/>
              </a:rPr>
              <a:t>TimeOut</a:t>
            </a:r>
            <a:r>
              <a:rPr lang="en-US" sz="1200" dirty="0">
                <a:latin typeface="Calibri" charset="0"/>
              </a:rPr>
              <a:t>:}</a:t>
            </a:r>
          </a:p>
          <a:p>
            <a:pPr>
              <a:buFont typeface="Arial" charset="0"/>
              <a:buNone/>
            </a:pPr>
            <a:r>
              <a:rPr lang="en-US" sz="1200" dirty="0">
                <a:latin typeface="Calibri" charset="0"/>
              </a:rPr>
              <a:t>      \</a:t>
            </a:r>
            <a:r>
              <a:rPr lang="en-US" sz="1200" dirty="0" err="1">
                <a:latin typeface="Calibri" charset="0"/>
              </a:rPr>
              <a:t>ArgSty</a:t>
            </a:r>
            <a:r>
              <a:rPr lang="en-US" sz="1200" dirty="0">
                <a:latin typeface="Calibri" charset="0"/>
              </a:rPr>
              <a:t>{3000} </a:t>
            </a:r>
          </a:p>
          <a:p>
            <a:pPr>
              <a:buFont typeface="Arial" charset="0"/>
              <a:buNone/>
            </a:pPr>
            <a:r>
              <a:rPr lang="en-US" sz="1200" dirty="0">
                <a:latin typeface="Calibri" charset="0"/>
              </a:rPr>
              <a:t>   \;</a:t>
            </a:r>
          </a:p>
          <a:p>
            <a:pPr>
              <a:buFont typeface="Arial" charset="0"/>
              <a:buNone/>
            </a:pPr>
            <a:r>
              <a:rPr lang="en-US" sz="1200" dirty="0">
                <a:latin typeface="Calibri" charset="0"/>
              </a:rPr>
              <a:t>   \</a:t>
            </a:r>
            <a:r>
              <a:rPr lang="en-US" sz="1200" dirty="0" err="1">
                <a:latin typeface="Calibri" charset="0"/>
              </a:rPr>
              <a:t>KwSty</a:t>
            </a:r>
            <a:r>
              <a:rPr lang="en-US" sz="1200" dirty="0">
                <a:latin typeface="Calibri" charset="0"/>
              </a:rPr>
              <a:t>{</a:t>
            </a:r>
            <a:r>
              <a:rPr lang="en-US" sz="1200" dirty="0" err="1">
                <a:latin typeface="Calibri" charset="0"/>
              </a:rPr>
              <a:t>PostOnTimeOut</a:t>
            </a:r>
            <a:r>
              <a:rPr lang="en-US" sz="1200" dirty="0">
                <a:latin typeface="Calibri" charset="0"/>
              </a:rPr>
              <a:t>:}</a:t>
            </a:r>
          </a:p>
          <a:p>
            <a:pPr>
              <a:buFont typeface="Arial" charset="0"/>
              <a:buNone/>
            </a:pPr>
            <a:r>
              <a:rPr lang="en-US" sz="1200" dirty="0">
                <a:latin typeface="Calibri" charset="0"/>
              </a:rPr>
              <a:t>      \</a:t>
            </a:r>
            <a:r>
              <a:rPr lang="en-US" sz="1200" dirty="0" err="1">
                <a:latin typeface="Calibri" charset="0"/>
              </a:rPr>
              <a:t>ArgSty</a:t>
            </a:r>
            <a:r>
              <a:rPr lang="en-US" sz="1200" dirty="0">
                <a:latin typeface="Calibri" charset="0"/>
              </a:rPr>
              <a:t>{</a:t>
            </a:r>
            <a:r>
              <a:rPr lang="en-US" sz="1200" dirty="0" err="1">
                <a:latin typeface="Calibri" charset="0"/>
              </a:rPr>
              <a:t>Unim.Sense.Timeout.I</a:t>
            </a:r>
            <a:r>
              <a:rPr lang="en-US" sz="1200" dirty="0">
                <a:latin typeface="Calibri" charset="0"/>
              </a:rPr>
              <a:t>-Give-Turn} </a:t>
            </a:r>
          </a:p>
          <a:p>
            <a:pPr>
              <a:buFont typeface="Arial" charset="0"/>
              <a:buNone/>
            </a:pPr>
            <a:r>
              <a:rPr lang="en-US" sz="1200" dirty="0">
                <a:latin typeface="Calibri" charset="0"/>
              </a:rPr>
              <a:t>   \;</a:t>
            </a:r>
          </a:p>
          <a:p>
            <a:pPr>
              <a:buFont typeface="Arial" charset="0"/>
              <a:buNone/>
            </a:pPr>
            <a:r>
              <a:rPr lang="en-US" sz="1200" dirty="0">
                <a:latin typeface="Calibri" charset="0"/>
              </a:rPr>
              <a:t>   \</a:t>
            </a:r>
            <a:r>
              <a:rPr lang="en-US" sz="1200" dirty="0" err="1">
                <a:latin typeface="Calibri" charset="0"/>
              </a:rPr>
              <a:t>KwSty</a:t>
            </a:r>
            <a:r>
              <a:rPr lang="en-US" sz="1200" dirty="0">
                <a:latin typeface="Calibri" charset="0"/>
              </a:rPr>
              <a:t>{</a:t>
            </a:r>
            <a:r>
              <a:rPr lang="en-US" sz="1200" dirty="0" err="1">
                <a:latin typeface="Calibri" charset="0"/>
              </a:rPr>
              <a:t>PostOnTrigger</a:t>
            </a:r>
            <a:r>
              <a:rPr lang="en-US" sz="1200" dirty="0">
                <a:latin typeface="Calibri" charset="0"/>
              </a:rPr>
              <a:t>:}</a:t>
            </a:r>
          </a:p>
          <a:p>
            <a:pPr>
              <a:buFont typeface="Arial" charset="0"/>
              <a:buNone/>
            </a:pPr>
            <a:r>
              <a:rPr lang="en-US" sz="1200" dirty="0">
                <a:latin typeface="Calibri" charset="0"/>
              </a:rPr>
              <a:t>\;</a:t>
            </a:r>
          </a:p>
          <a:p>
            <a:pPr>
              <a:buFont typeface="Arial" charset="0"/>
              <a:buNone/>
            </a:pPr>
            <a:r>
              <a:rPr lang="en-US" sz="1200" dirty="0">
                <a:latin typeface="Calibri" charset="0"/>
              </a:rPr>
              <a:t>  \</a:t>
            </a:r>
            <a:r>
              <a:rPr lang="en-US" sz="1200" dirty="0" err="1">
                <a:latin typeface="Calibri" charset="0"/>
              </a:rPr>
              <a:t>BlankLine</a:t>
            </a:r>
            <a:endParaRPr lang="en-US" sz="1200" dirty="0">
              <a:latin typeface="Calibri" charset="0"/>
            </a:endParaRPr>
          </a:p>
          <a:p>
            <a:pPr>
              <a:buFont typeface="Arial" charset="0"/>
              <a:buNone/>
            </a:pPr>
            <a:r>
              <a:rPr lang="en-US" sz="1200" dirty="0">
                <a:latin typeface="Calibri" charset="0"/>
              </a:rPr>
              <a:t>\</a:t>
            </a:r>
            <a:r>
              <a:rPr lang="en-US" sz="1200" dirty="0" err="1">
                <a:latin typeface="Calibri" charset="0"/>
              </a:rPr>
              <a:t>BlankLine</a:t>
            </a:r>
            <a:endParaRPr lang="en-US" sz="1200" dirty="0">
              <a:latin typeface="Calibri" charset="0"/>
            </a:endParaRPr>
          </a:p>
          <a:p>
            <a:pPr>
              <a:buFont typeface="Arial" charset="0"/>
              <a:buNone/>
            </a:pPr>
            <a:r>
              <a:rPr lang="en-US" sz="1200" dirty="0">
                <a:latin typeface="Calibri" charset="0"/>
              </a:rPr>
              <a:t>\caption{Configuration for I-Give-Turn Timeout Region} </a:t>
            </a:r>
          </a:p>
          <a:p>
            <a:pPr>
              <a:buFont typeface="Arial" charset="0"/>
              <a:buNone/>
            </a:pPr>
            <a:r>
              <a:rPr lang="en-US" sz="1200" dirty="0">
                <a:latin typeface="Calibri" charset="0"/>
              </a:rPr>
              <a:t>\label{</a:t>
            </a:r>
            <a:r>
              <a:rPr lang="en-US" sz="1200" dirty="0" err="1">
                <a:latin typeface="Calibri" charset="0"/>
              </a:rPr>
              <a:t>alg:regionIGT</a:t>
            </a:r>
            <a:r>
              <a:rPr lang="en-US" sz="1200" dirty="0">
                <a:latin typeface="Calibri" charset="0"/>
              </a:rPr>
              <a:t>} </a:t>
            </a:r>
          </a:p>
          <a:p>
            <a:pPr>
              <a:buFont typeface="Arial" charset="0"/>
              <a:buNone/>
            </a:pPr>
            <a:r>
              <a:rPr lang="en-US" sz="1200" dirty="0">
                <a:latin typeface="Calibri" charset="0"/>
              </a:rPr>
              <a:t>\end{algorithm}</a:t>
            </a:r>
          </a:p>
        </p:txBody>
      </p:sp>
      <p:pic>
        <p:nvPicPr>
          <p:cNvPr id="11268"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276600" y="1981200"/>
            <a:ext cx="5857152" cy="2755900"/>
          </a:xfrm>
        </p:spPr>
      </p:pic>
    </p:spTree>
    <p:extLst>
      <p:ext uri="{BB962C8B-B14F-4D97-AF65-F5344CB8AC3E}">
        <p14:creationId xmlns:p14="http://schemas.microsoft.com/office/powerpoint/2010/main" val="1286598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Latex problems</a:t>
            </a:r>
          </a:p>
        </p:txBody>
      </p:sp>
      <p:pic>
        <p:nvPicPr>
          <p:cNvPr id="4" name="Picture 3"/>
          <p:cNvPicPr>
            <a:picLocks noChangeAspect="1"/>
          </p:cNvPicPr>
          <p:nvPr/>
        </p:nvPicPr>
        <p:blipFill>
          <a:blip r:embed="rId2"/>
          <a:stretch>
            <a:fillRect/>
          </a:stretch>
        </p:blipFill>
        <p:spPr>
          <a:xfrm>
            <a:off x="533400" y="1524000"/>
            <a:ext cx="7087637" cy="1536700"/>
          </a:xfrm>
          <a:prstGeom prst="rect">
            <a:avLst/>
          </a:prstGeom>
        </p:spPr>
      </p:pic>
      <p:sp>
        <p:nvSpPr>
          <p:cNvPr id="5" name="Rectangle 4"/>
          <p:cNvSpPr/>
          <p:nvPr/>
        </p:nvSpPr>
        <p:spPr>
          <a:xfrm>
            <a:off x="228600" y="3810000"/>
            <a:ext cx="8001000" cy="2585323"/>
          </a:xfrm>
          <a:prstGeom prst="rect">
            <a:avLst/>
          </a:prstGeom>
        </p:spPr>
        <p:txBody>
          <a:bodyPr wrap="square">
            <a:spAutoFit/>
          </a:bodyPr>
          <a:lstStyle/>
          <a:p>
            <a:r>
              <a:rPr lang="en-US" dirty="0">
                <a:solidFill>
                  <a:schemeClr val="tx1"/>
                </a:solidFill>
              </a:rPr>
              <a:t>Note the line number (and file) and look to see if you can understand what went wrong.  Check for “typos” as in the above</a:t>
            </a:r>
          </a:p>
          <a:p>
            <a:endParaRPr lang="en-US" dirty="0">
              <a:solidFill>
                <a:schemeClr val="tx1"/>
              </a:solidFill>
            </a:endParaRPr>
          </a:p>
          <a:p>
            <a:r>
              <a:rPr lang="en-US" dirty="0">
                <a:solidFill>
                  <a:schemeClr val="tx1"/>
                </a:solidFill>
              </a:rPr>
              <a:t>If not, Google is your friend, ask the exact error message. </a:t>
            </a:r>
          </a:p>
          <a:p>
            <a:r>
              <a:rPr lang="en-US" dirty="0">
                <a:solidFill>
                  <a:schemeClr val="tx1"/>
                </a:solidFill>
                <a:hlinkClick r:id="rId3"/>
              </a:rPr>
              <a:t>http://tex.stackexchange.com/</a:t>
            </a:r>
            <a:r>
              <a:rPr lang="en-US" dirty="0">
                <a:solidFill>
                  <a:schemeClr val="tx1"/>
                </a:solidFill>
              </a:rPr>
              <a:t>  has a lot of answers.. </a:t>
            </a:r>
          </a:p>
          <a:p>
            <a:endParaRPr lang="en-US" dirty="0">
              <a:solidFill>
                <a:schemeClr val="tx1"/>
              </a:solidFill>
            </a:endParaRPr>
          </a:p>
          <a:p>
            <a:r>
              <a:rPr lang="en-US" dirty="0">
                <a:solidFill>
                  <a:schemeClr val="tx1"/>
                </a:solidFill>
              </a:rPr>
              <a:t>Package mismatches can be difficult so if you post asking question, explain what system you are n and what packages. </a:t>
            </a:r>
          </a:p>
          <a:p>
            <a:endParaRPr lang="en-US" dirty="0">
              <a:solidFill>
                <a:schemeClr val="tx1"/>
              </a:solidFill>
            </a:endParaRPr>
          </a:p>
        </p:txBody>
      </p:sp>
    </p:spTree>
    <p:extLst>
      <p:ext uri="{BB962C8B-B14F-4D97-AF65-F5344CB8AC3E}">
        <p14:creationId xmlns:p14="http://schemas.microsoft.com/office/powerpoint/2010/main" val="1006750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macros	</a:t>
            </a:r>
          </a:p>
        </p:txBody>
      </p:sp>
      <p:sp>
        <p:nvSpPr>
          <p:cNvPr id="3" name="Content Placeholder 2"/>
          <p:cNvSpPr>
            <a:spLocks noGrp="1"/>
          </p:cNvSpPr>
          <p:nvPr>
            <p:ph idx="1"/>
          </p:nvPr>
        </p:nvSpPr>
        <p:spPr>
          <a:xfrm>
            <a:off x="330200" y="876300"/>
            <a:ext cx="8813800" cy="5635752"/>
          </a:xfrm>
        </p:spPr>
        <p:txBody>
          <a:bodyPr/>
          <a:lstStyle/>
          <a:p>
            <a:r>
              <a:rPr lang="en-US" dirty="0"/>
              <a:t>\</a:t>
            </a:r>
            <a:r>
              <a:rPr lang="en-US" dirty="0" err="1"/>
              <a:t>newcommand</a:t>
            </a:r>
            <a:r>
              <a:rPr lang="en-US" dirty="0"/>
              <a:t>{\</a:t>
            </a:r>
            <a:r>
              <a:rPr lang="en-US" dirty="0" err="1"/>
              <a:t>myname</a:t>
            </a:r>
            <a:r>
              <a:rPr lang="en-US" dirty="0"/>
              <a:t>}{</a:t>
            </a:r>
            <a:r>
              <a:rPr lang="en-US" dirty="0" err="1"/>
              <a:t>MySystemName</a:t>
            </a:r>
            <a:r>
              <a:rPr lang="en-US" dirty="0"/>
              <a:t>}</a:t>
            </a:r>
          </a:p>
          <a:p>
            <a:r>
              <a:rPr lang="en-US" dirty="0"/>
              <a:t>\def\long\longcomment#1{}</a:t>
            </a:r>
          </a:p>
          <a:p>
            <a:endParaRPr lang="en-US" dirty="0"/>
          </a:p>
          <a:p>
            <a:r>
              <a:rPr lang="en-US" dirty="0"/>
              <a:t>\</a:t>
            </a:r>
            <a:r>
              <a:rPr lang="en-US" dirty="0" err="1"/>
              <a:t>newcommand</a:t>
            </a:r>
            <a:r>
              <a:rPr lang="en-US" dirty="0"/>
              <a:t>{\</a:t>
            </a:r>
            <a:r>
              <a:rPr lang="en-US" dirty="0" err="1"/>
              <a:t>bt</a:t>
            </a:r>
            <a:r>
              <a:rPr lang="en-US" dirty="0"/>
              <a:t>}[1]{\</a:t>
            </a:r>
            <a:r>
              <a:rPr lang="en-US" dirty="0" err="1"/>
              <a:t>textbf</a:t>
            </a:r>
            <a:r>
              <a:rPr lang="en-US" dirty="0"/>
              <a:t>{#1}}</a:t>
            </a:r>
            <a:br>
              <a:rPr lang="en-US" dirty="0"/>
            </a:br>
            <a:r>
              <a:rPr lang="en-US" dirty="0"/>
              <a:t>    \</a:t>
            </a:r>
            <a:r>
              <a:rPr lang="en-US" dirty="0" err="1"/>
              <a:t>bt</a:t>
            </a:r>
            <a:r>
              <a:rPr lang="en-US" dirty="0"/>
              <a:t>{if}</a:t>
            </a:r>
          </a:p>
          <a:p>
            <a:r>
              <a:rPr lang="en-US" dirty="0"/>
              <a:t>\</a:t>
            </a:r>
            <a:r>
              <a:rPr lang="en-US" dirty="0" err="1"/>
              <a:t>newcommand</a:t>
            </a:r>
            <a:r>
              <a:rPr lang="en-US" dirty="0"/>
              <a:t>{\</a:t>
            </a:r>
            <a:r>
              <a:rPr lang="en-US" dirty="0" err="1"/>
              <a:t>vfrac</a:t>
            </a:r>
            <a:r>
              <a:rPr lang="en-US" dirty="0"/>
              <a:t>}[2]{\</a:t>
            </a:r>
            <a:r>
              <a:rPr lang="en-US" dirty="0" err="1"/>
              <a:t>ensuremath</a:t>
            </a:r>
            <a:r>
              <a:rPr lang="en-US" dirty="0"/>
              <a:t>{\</a:t>
            </a:r>
            <a:r>
              <a:rPr lang="en-US" dirty="0" err="1"/>
              <a:t>frac</a:t>
            </a:r>
            <a:r>
              <a:rPr lang="en-US" dirty="0"/>
              <a:t>{#1}{#2}}}</a:t>
            </a:r>
          </a:p>
          <a:p>
            <a:pPr marL="0" indent="0">
              <a:buNone/>
            </a:pPr>
            <a:r>
              <a:rPr lang="en-US" dirty="0"/>
              <a:t>       \</a:t>
            </a:r>
            <a:r>
              <a:rPr lang="en-US" dirty="0" err="1"/>
              <a:t>vfrac</a:t>
            </a:r>
            <a:r>
              <a:rPr lang="en-US" dirty="0"/>
              <a:t>{a}{b} </a:t>
            </a:r>
          </a:p>
          <a:p>
            <a:pPr marL="0" indent="0">
              <a:buNone/>
            </a:pPr>
            <a:endParaRPr lang="en-US" dirty="0"/>
          </a:p>
          <a:p>
            <a:pPr marL="0" indent="0">
              <a:buNone/>
            </a:pPr>
            <a:r>
              <a:rPr lang="en-US" dirty="0"/>
              <a:t>%raw </a:t>
            </a:r>
            <a:r>
              <a:rPr lang="en-US" dirty="0" err="1"/>
              <a:t>tex</a:t>
            </a:r>
            <a:r>
              <a:rPr lang="en-US" dirty="0"/>
              <a:t> macro</a:t>
            </a:r>
          </a:p>
          <a:p>
            <a:pPr marL="0" indent="0">
              <a:buNone/>
            </a:pPr>
            <a:r>
              <a:rPr lang="en-US" dirty="0"/>
              <a:t>\def\long\longcomment#1{}</a:t>
            </a:r>
          </a:p>
          <a:p>
            <a:pPr marL="0" indent="0">
              <a:buNone/>
            </a:pPr>
            <a:endParaRPr lang="en-US" dirty="0"/>
          </a:p>
        </p:txBody>
      </p:sp>
    </p:spTree>
    <p:extLst>
      <p:ext uri="{BB962C8B-B14F-4D97-AF65-F5344CB8AC3E}">
        <p14:creationId xmlns:p14="http://schemas.microsoft.com/office/powerpoint/2010/main" val="2588636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normAutofit/>
          </a:bodyPr>
          <a:lstStyle/>
          <a:p>
            <a:r>
              <a:rPr lang="en-US" sz="4000" b="1">
                <a:solidFill>
                  <a:srgbClr val="0000CC"/>
                </a:solidFill>
                <a:latin typeface="Garamond" charset="0"/>
              </a:rPr>
              <a:t>LaTeX in PowerPoint</a:t>
            </a:r>
          </a:p>
        </p:txBody>
      </p:sp>
      <p:sp>
        <p:nvSpPr>
          <p:cNvPr id="180227" name="Rectangle 3"/>
          <p:cNvSpPr>
            <a:spLocks noGrp="1" noChangeArrowheads="1"/>
          </p:cNvSpPr>
          <p:nvPr>
            <p:ph idx="1"/>
          </p:nvPr>
        </p:nvSpPr>
        <p:spPr>
          <a:xfrm>
            <a:off x="457200" y="1371600"/>
            <a:ext cx="8382000" cy="4876800"/>
          </a:xfrm>
        </p:spPr>
        <p:txBody>
          <a:bodyPr/>
          <a:lstStyle/>
          <a:p>
            <a:pPr>
              <a:buClr>
                <a:srgbClr val="FF0000"/>
              </a:buClr>
            </a:pPr>
            <a:r>
              <a:rPr lang="en-US" dirty="0" err="1">
                <a:latin typeface="Arial" charset="0"/>
              </a:rPr>
              <a:t>TeXPoint</a:t>
            </a:r>
            <a:r>
              <a:rPr lang="en-US" dirty="0">
                <a:latin typeface="Arial" charset="0"/>
              </a:rPr>
              <a:t> – A </a:t>
            </a:r>
            <a:r>
              <a:rPr lang="en-US" dirty="0" err="1">
                <a:latin typeface="Arial" charset="0"/>
              </a:rPr>
              <a:t>LaTeX</a:t>
            </a:r>
            <a:r>
              <a:rPr lang="en-US" dirty="0">
                <a:latin typeface="Arial" charset="0"/>
              </a:rPr>
              <a:t> add-on for </a:t>
            </a:r>
            <a:r>
              <a:rPr lang="en-US" dirty="0" err="1">
                <a:latin typeface="Arial" charset="0"/>
              </a:rPr>
              <a:t>ppt</a:t>
            </a:r>
            <a:r>
              <a:rPr lang="en-US" dirty="0">
                <a:latin typeface="Arial" charset="0"/>
              </a:rPr>
              <a:t> and word </a:t>
            </a:r>
          </a:p>
          <a:p>
            <a:pPr lvl="1">
              <a:buClr>
                <a:schemeClr val="folHlink"/>
              </a:buClr>
              <a:buFont typeface="Wingdings" charset="0"/>
              <a:buChar char="§"/>
            </a:pPr>
            <a:r>
              <a:rPr lang="en-US" b="1" i="1" dirty="0">
                <a:latin typeface="Arial" charset="0"/>
                <a:hlinkClick r:id="rId3"/>
              </a:rPr>
              <a:t>http://texpoint</a:t>
            </a:r>
            <a:r>
              <a:rPr lang="en-US" i="1" dirty="0">
                <a:latin typeface="Arial" charset="0"/>
                <a:hlinkClick r:id="rId3"/>
              </a:rPr>
              <a:t>.necula.org/</a:t>
            </a:r>
            <a:r>
              <a:rPr lang="en-US" i="1" dirty="0">
                <a:latin typeface="Arial" charset="0"/>
              </a:rPr>
              <a:t>  ($)</a:t>
            </a:r>
          </a:p>
          <a:p>
            <a:pPr lvl="1">
              <a:buClr>
                <a:schemeClr val="folHlink"/>
              </a:buClr>
              <a:buFont typeface="Wingdings" charset="0"/>
              <a:buChar char="§"/>
            </a:pPr>
            <a:endParaRPr lang="en-US" i="1" dirty="0">
              <a:latin typeface="Arial" charset="0"/>
            </a:endParaRPr>
          </a:p>
          <a:p>
            <a:pPr lvl="1">
              <a:buClr>
                <a:schemeClr val="folHlink"/>
              </a:buClr>
              <a:buFont typeface="Wingdings" charset="0"/>
              <a:buChar char="§"/>
            </a:pPr>
            <a:endParaRPr lang="en-US" i="1" dirty="0">
              <a:latin typeface="Arial" charset="0"/>
            </a:endParaRPr>
          </a:p>
          <a:p>
            <a:pPr>
              <a:buClr>
                <a:srgbClr val="FF0000"/>
              </a:buClr>
            </a:pPr>
            <a:r>
              <a:rPr lang="en-US" dirty="0" err="1">
                <a:latin typeface="Arial" charset="0"/>
              </a:rPr>
              <a:t>TeXclip</a:t>
            </a:r>
            <a:r>
              <a:rPr lang="en-US" dirty="0">
                <a:latin typeface="Arial" charset="0"/>
              </a:rPr>
              <a:t> – </a:t>
            </a:r>
            <a:r>
              <a:rPr lang="en-US" dirty="0" err="1">
                <a:latin typeface="Arial" charset="0"/>
              </a:rPr>
              <a:t>LaTeX</a:t>
            </a:r>
            <a:r>
              <a:rPr lang="en-US" dirty="0">
                <a:latin typeface="Arial" charset="0"/>
              </a:rPr>
              <a:t> to image (there are many ~tools)</a:t>
            </a:r>
          </a:p>
          <a:p>
            <a:pPr lvl="1">
              <a:buClr>
                <a:schemeClr val="folHlink"/>
              </a:buClr>
              <a:buFont typeface="Wingdings" charset="0"/>
              <a:buChar char="§"/>
            </a:pPr>
            <a:r>
              <a:rPr lang="en-US" dirty="0">
                <a:latin typeface="Arial" charset="0"/>
                <a:hlinkClick r:id="rId4"/>
              </a:rPr>
              <a:t>http://maru.bonyari.jp/texclip/texclip.php</a:t>
            </a:r>
            <a:endParaRPr lang="en-US" dirty="0">
              <a:latin typeface="Arial" charset="0"/>
            </a:endParaRPr>
          </a:p>
          <a:p>
            <a:pPr lvl="1">
              <a:buClr>
                <a:schemeClr val="folHlink"/>
              </a:buClr>
              <a:buFont typeface="Wingdings" charset="0"/>
              <a:buChar char="§"/>
            </a:pPr>
            <a:endParaRPr lang="en-US" dirty="0">
              <a:latin typeface="Arial" charset="0"/>
            </a:endParaRPr>
          </a:p>
          <a:p>
            <a:pPr marL="319088" lvl="1" indent="0">
              <a:buClr>
                <a:schemeClr val="folHlink"/>
              </a:buClr>
              <a:buNone/>
            </a:pPr>
            <a:r>
              <a:rPr lang="en-US" dirty="0">
                <a:latin typeface="Arial" charset="0"/>
              </a:rPr>
              <a:t>Full Latex instead of PPT.)</a:t>
            </a:r>
          </a:p>
          <a:p>
            <a:pPr>
              <a:buClr>
                <a:srgbClr val="FF0000"/>
              </a:buClr>
            </a:pPr>
            <a:r>
              <a:rPr lang="en-US" dirty="0">
                <a:latin typeface="Arial" charset="0"/>
              </a:rPr>
              <a:t>Beamer slides using </a:t>
            </a:r>
            <a:r>
              <a:rPr lang="en-US" dirty="0" err="1">
                <a:latin typeface="Arial" charset="0"/>
              </a:rPr>
              <a:t>LaTeX</a:t>
            </a:r>
            <a:endParaRPr lang="en-US" dirty="0">
              <a:latin typeface="Arial" charset="0"/>
            </a:endParaRPr>
          </a:p>
          <a:p>
            <a:pPr lvl="1">
              <a:buClr>
                <a:schemeClr val="folHlink"/>
              </a:buClr>
              <a:buFont typeface="Wingdings" charset="0"/>
              <a:buChar char="§"/>
            </a:pPr>
            <a:r>
              <a:rPr lang="en-US" dirty="0">
                <a:latin typeface="Arial" charset="0"/>
                <a:hlinkClick r:id="rId5"/>
              </a:rPr>
              <a:t>http://bitbucket.org/rivanvx/beamer/wiki/Home</a:t>
            </a:r>
            <a:endParaRPr lang="en-US" dirty="0">
              <a:latin typeface="Arial" charset="0"/>
            </a:endParaRPr>
          </a:p>
          <a:p>
            <a:pPr lvl="1">
              <a:buClr>
                <a:schemeClr val="folHlink"/>
              </a:buClr>
              <a:buFont typeface="Wingdings" charset="0"/>
              <a:buChar char="§"/>
            </a:pPr>
            <a:endParaRPr lang="en-US" dirty="0">
              <a:latin typeface="Arial" charset="0"/>
            </a:endParaRPr>
          </a:p>
          <a:p>
            <a:endParaRPr lang="en-US" dirty="0">
              <a:latin typeface="Arial" charset="0"/>
            </a:endParaRPr>
          </a:p>
          <a:p>
            <a:pPr lvl="1"/>
            <a:endParaRPr lang="en-US" dirty="0">
              <a:latin typeface="Arial" charset="0"/>
            </a:endParaRPr>
          </a:p>
          <a:p>
            <a:pPr lvl="1"/>
            <a:endParaRPr lang="en-US" dirty="0">
              <a:latin typeface="Arial" charset="0"/>
            </a:endParaRPr>
          </a:p>
          <a:p>
            <a:endParaRPr lang="en-US" dirty="0">
              <a:latin typeface="Arial" charset="0"/>
            </a:endParaRPr>
          </a:p>
          <a:p>
            <a:endParaRPr lang="en-US" dirty="0">
              <a:latin typeface="Arial" charset="0"/>
            </a:endParaRPr>
          </a:p>
        </p:txBody>
      </p:sp>
      <p:sp>
        <p:nvSpPr>
          <p:cNvPr id="4" name="Rectangle 6"/>
          <p:cNvSpPr>
            <a:spLocks noGrp="1" noChangeArrowheads="1"/>
          </p:cNvSpPr>
          <p:nvPr>
            <p:ph type="sldNum" sz="quarter" idx="4294967295"/>
          </p:nvPr>
        </p:nvSpPr>
        <p:spPr>
          <a:xfrm>
            <a:off x="0" y="6324600"/>
            <a:ext cx="457200" cy="323850"/>
          </a:xfrm>
          <a:prstGeom prst="rect">
            <a:avLst/>
          </a:prstGeom>
          <a:ln/>
        </p:spPr>
        <p:txBody>
          <a:bodyPr/>
          <a:lstStyle/>
          <a:p>
            <a:fld id="{B80C10F1-F013-6342-80FA-06198DF7B8FF}" type="slidenum">
              <a:rPr lang="en-US"/>
              <a:pPr/>
              <a:t>56</a:t>
            </a:fld>
            <a:endParaRPr lang="en-US"/>
          </a:p>
        </p:txBody>
      </p:sp>
      <p:pic>
        <p:nvPicPr>
          <p:cNvPr id="9" name="Picture 8" descr="TP_tmp.png"/>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505200" y="2667000"/>
            <a:ext cx="1244600" cy="431800"/>
          </a:xfrm>
          <a:prstGeom prst="rect">
            <a:avLst/>
          </a:prstGeom>
        </p:spPr>
      </p:pic>
    </p:spTree>
    <p:extLst>
      <p:ext uri="{BB962C8B-B14F-4D97-AF65-F5344CB8AC3E}">
        <p14:creationId xmlns:p14="http://schemas.microsoft.com/office/powerpoint/2010/main" val="3577190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457200" y="277813"/>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And more…</a:t>
            </a:r>
          </a:p>
        </p:txBody>
      </p:sp>
      <p:sp>
        <p:nvSpPr>
          <p:cNvPr id="23554" name="Rectangle 2"/>
          <p:cNvSpPr>
            <a:spLocks noGrp="1" noChangeArrowheads="1"/>
          </p:cNvSpPr>
          <p:nvPr>
            <p:ph idx="1"/>
          </p:nvPr>
        </p:nvSpPr>
        <p:spPr>
          <a:xfrm>
            <a:off x="457200" y="1600200"/>
            <a:ext cx="8229600" cy="4530725"/>
          </a:xfrm>
          <a:ln/>
        </p:spPr>
        <p:txBody>
          <a:bodyPr/>
          <a:lstStyle/>
          <a:p>
            <a:pP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Fonts, spacing, margins, bibliographies,</a:t>
            </a:r>
          </a:p>
          <a:p>
            <a:pP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footnotes, book formatting, chapters, … </a:t>
            </a:r>
          </a:p>
          <a:p>
            <a:pPr>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dirty="0"/>
          </a:p>
          <a:p>
            <a:pP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err="1"/>
              <a:t>LaTeX</a:t>
            </a:r>
            <a:r>
              <a:rPr lang="en-US" dirty="0"/>
              <a:t> is powerful!</a:t>
            </a:r>
          </a:p>
          <a:p>
            <a:pPr>
              <a:tabLst>
                <a:tab pos="912813" algn="l"/>
                <a:tab pos="1827213" algn="l"/>
                <a:tab pos="2741613" algn="l"/>
                <a:tab pos="3656013" algn="l"/>
                <a:tab pos="4570413" algn="l"/>
                <a:tab pos="5484813" algn="l"/>
                <a:tab pos="6399213" algn="l"/>
                <a:tab pos="7313613" algn="l"/>
                <a:tab pos="8228013" algn="l"/>
                <a:tab pos="9142413" algn="l"/>
                <a:tab pos="10056813" algn="l"/>
              </a:tabLst>
            </a:pPr>
            <a:endParaRPr lang="en-US" dirty="0"/>
          </a:p>
          <a:p>
            <a:pPr>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dirty="0"/>
              <a:t>See resources page and </a:t>
            </a:r>
            <a:r>
              <a:rPr lang="en-US" dirty="0" err="1"/>
              <a:t>google</a:t>
            </a:r>
            <a:r>
              <a:rPr lang="en-US" dirty="0"/>
              <a:t> around for help…</a:t>
            </a:r>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9BB66578-8FA3-474D-B1C3-1C4AE7C9C183}" type="slidenum">
              <a:rPr lang="en-US"/>
              <a:pPr/>
              <a:t>57</a:t>
            </a:fld>
            <a:endParaRPr 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ctrTitle"/>
          </p:nvPr>
        </p:nvSpPr>
        <p:spPr>
          <a:xfrm>
            <a:off x="685800" y="1600200"/>
            <a:ext cx="7772400" cy="1143000"/>
          </a:xfrm>
        </p:spPr>
        <p:txBody>
          <a:bodyPr/>
          <a:lstStyle/>
          <a:p>
            <a:r>
              <a:rPr lang="en-US" dirty="0"/>
              <a:t>Referencing in </a:t>
            </a:r>
            <a:r>
              <a:rPr lang="en-US" dirty="0" err="1"/>
              <a:t>BiBtex</a:t>
            </a:r>
            <a:r>
              <a:rPr lang="en-US" dirty="0"/>
              <a:t>/ </a:t>
            </a:r>
            <a:r>
              <a:rPr lang="en-US" dirty="0" err="1"/>
              <a:t>LaTex</a:t>
            </a:r>
            <a:endParaRPr lang="en-US" dirty="0"/>
          </a:p>
        </p:txBody>
      </p:sp>
    </p:spTree>
    <p:extLst>
      <p:ext uri="{BB962C8B-B14F-4D97-AF65-F5344CB8AC3E}">
        <p14:creationId xmlns:p14="http://schemas.microsoft.com/office/powerpoint/2010/main" val="1816260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04800" y="762000"/>
            <a:ext cx="8534400" cy="609600"/>
          </a:xfrm>
        </p:spPr>
        <p:txBody>
          <a:bodyPr>
            <a:normAutofit fontScale="90000"/>
          </a:bodyPr>
          <a:lstStyle/>
          <a:p>
            <a:r>
              <a:rPr lang="en-US" dirty="0"/>
              <a:t>Making references  directly in </a:t>
            </a:r>
            <a:r>
              <a:rPr lang="en-US" dirty="0" err="1"/>
              <a:t>LaTeX</a:t>
            </a:r>
            <a:br>
              <a:rPr lang="en-US" dirty="0"/>
            </a:br>
            <a:r>
              <a:rPr lang="en-US" dirty="0"/>
              <a:t>(</a:t>
            </a:r>
            <a:r>
              <a:rPr lang="en-US" dirty="0" err="1"/>
              <a:t>fish.tex</a:t>
            </a:r>
            <a:r>
              <a:rPr lang="en-US" dirty="0"/>
              <a:t>)</a:t>
            </a:r>
          </a:p>
        </p:txBody>
      </p:sp>
      <p:sp>
        <p:nvSpPr>
          <p:cNvPr id="63491" name="Rectangle 3"/>
          <p:cNvSpPr>
            <a:spLocks noGrp="1" noChangeArrowheads="1"/>
          </p:cNvSpPr>
          <p:nvPr>
            <p:ph idx="1"/>
          </p:nvPr>
        </p:nvSpPr>
        <p:spPr>
          <a:xfrm>
            <a:off x="304800" y="2133600"/>
            <a:ext cx="8610600" cy="4114800"/>
          </a:xfrm>
        </p:spPr>
        <p:txBody>
          <a:bodyPr/>
          <a:lstStyle/>
          <a:p>
            <a:pPr>
              <a:lnSpc>
                <a:spcPct val="90000"/>
              </a:lnSpc>
              <a:buFontTx/>
              <a:buNone/>
            </a:pPr>
            <a:r>
              <a:rPr lang="en-US" sz="2800" b="1" dirty="0">
                <a:solidFill>
                  <a:schemeClr val="tx2"/>
                </a:solidFill>
                <a:latin typeface="Courier New" charset="0"/>
              </a:rPr>
              <a:t>\</a:t>
            </a:r>
            <a:r>
              <a:rPr lang="en-US" sz="2800" b="1" dirty="0" err="1">
                <a:solidFill>
                  <a:schemeClr val="tx2"/>
                </a:solidFill>
                <a:latin typeface="Courier New" charset="0"/>
              </a:rPr>
              <a:t>documentclass</a:t>
            </a:r>
            <a:r>
              <a:rPr lang="en-US" sz="2800" b="1" dirty="0">
                <a:solidFill>
                  <a:schemeClr val="tx2"/>
                </a:solidFill>
                <a:latin typeface="Courier New" charset="0"/>
              </a:rPr>
              <a:t>{article}</a:t>
            </a:r>
          </a:p>
          <a:p>
            <a:pPr>
              <a:lnSpc>
                <a:spcPct val="90000"/>
              </a:lnSpc>
              <a:buFontTx/>
              <a:buNone/>
            </a:pPr>
            <a:r>
              <a:rPr lang="en-US" sz="2800" b="1" dirty="0">
                <a:solidFill>
                  <a:schemeClr val="tx2"/>
                </a:solidFill>
                <a:latin typeface="Courier New" charset="0"/>
              </a:rPr>
              <a:t>\begin{document}</a:t>
            </a:r>
          </a:p>
          <a:p>
            <a:pPr>
              <a:lnSpc>
                <a:spcPct val="90000"/>
              </a:lnSpc>
              <a:buFontTx/>
              <a:buNone/>
            </a:pPr>
            <a:r>
              <a:rPr lang="en-US" sz="2800" b="1" dirty="0">
                <a:solidFill>
                  <a:schemeClr val="tx2"/>
                </a:solidFill>
                <a:latin typeface="Courier New" charset="0"/>
              </a:rPr>
              <a:t>\</a:t>
            </a:r>
            <a:r>
              <a:rPr lang="en-US" sz="2800" b="1" dirty="0" err="1">
                <a:solidFill>
                  <a:schemeClr val="tx2"/>
                </a:solidFill>
                <a:latin typeface="Courier New" charset="0"/>
              </a:rPr>
              <a:t>emph</a:t>
            </a:r>
            <a:r>
              <a:rPr lang="en-US" sz="2800" b="1" dirty="0">
                <a:solidFill>
                  <a:schemeClr val="tx2"/>
                </a:solidFill>
                <a:latin typeface="Courier New" charset="0"/>
              </a:rPr>
              <a:t>{My mother} is a \underline{fish} \cite{WF}.</a:t>
            </a:r>
          </a:p>
          <a:p>
            <a:pPr>
              <a:lnSpc>
                <a:spcPct val="90000"/>
              </a:lnSpc>
              <a:buFontTx/>
              <a:buNone/>
            </a:pPr>
            <a:r>
              <a:rPr lang="en-US" sz="2800" b="1" dirty="0">
                <a:solidFill>
                  <a:schemeClr val="tx2"/>
                </a:solidFill>
                <a:latin typeface="Courier New" charset="0"/>
              </a:rPr>
              <a:t>\begin{</a:t>
            </a:r>
            <a:r>
              <a:rPr lang="en-US" sz="2800" b="1" dirty="0" err="1">
                <a:solidFill>
                  <a:schemeClr val="tx2"/>
                </a:solidFill>
                <a:latin typeface="Courier New" charset="0"/>
              </a:rPr>
              <a:t>thebibliography</a:t>
            </a:r>
            <a:r>
              <a:rPr lang="en-US" sz="2800" b="1" dirty="0">
                <a:solidFill>
                  <a:schemeClr val="tx2"/>
                </a:solidFill>
                <a:latin typeface="Courier New" charset="0"/>
              </a:rPr>
              <a:t>}{99}</a:t>
            </a:r>
          </a:p>
          <a:p>
            <a:pPr>
              <a:lnSpc>
                <a:spcPct val="90000"/>
              </a:lnSpc>
              <a:buFontTx/>
              <a:buNone/>
            </a:pPr>
            <a:r>
              <a:rPr lang="en-US" sz="2800" b="1" dirty="0">
                <a:solidFill>
                  <a:schemeClr val="tx2"/>
                </a:solidFill>
                <a:latin typeface="Courier New" charset="0"/>
              </a:rPr>
              <a:t>\</a:t>
            </a:r>
            <a:r>
              <a:rPr lang="en-US" sz="2800" b="1" dirty="0" err="1">
                <a:solidFill>
                  <a:schemeClr val="tx2"/>
                </a:solidFill>
                <a:latin typeface="Courier New" charset="0"/>
              </a:rPr>
              <a:t>bibitem</a:t>
            </a:r>
            <a:r>
              <a:rPr lang="en-US" sz="2800" b="1" dirty="0">
                <a:solidFill>
                  <a:schemeClr val="tx2"/>
                </a:solidFill>
                <a:latin typeface="Courier New" charset="0"/>
              </a:rPr>
              <a:t>{WF}</a:t>
            </a:r>
          </a:p>
          <a:p>
            <a:pPr>
              <a:lnSpc>
                <a:spcPct val="90000"/>
              </a:lnSpc>
              <a:buFontTx/>
              <a:buNone/>
            </a:pPr>
            <a:r>
              <a:rPr lang="en-US" sz="2800" b="1" dirty="0">
                <a:solidFill>
                  <a:schemeClr val="tx2"/>
                </a:solidFill>
                <a:latin typeface="Courier New" charset="0"/>
              </a:rPr>
              <a:t>William Falkner, \</a:t>
            </a:r>
            <a:r>
              <a:rPr lang="en-US" sz="2800" b="1" dirty="0" err="1">
                <a:solidFill>
                  <a:schemeClr val="tx2"/>
                </a:solidFill>
                <a:latin typeface="Courier New" charset="0"/>
              </a:rPr>
              <a:t>emph</a:t>
            </a:r>
            <a:r>
              <a:rPr lang="en-US" sz="2800" b="1" dirty="0">
                <a:solidFill>
                  <a:schemeClr val="tx2"/>
                </a:solidFill>
                <a:latin typeface="Courier New" charset="0"/>
              </a:rPr>
              <a:t>{As I Lay Dying}</a:t>
            </a:r>
          </a:p>
          <a:p>
            <a:pPr>
              <a:lnSpc>
                <a:spcPct val="90000"/>
              </a:lnSpc>
              <a:buFontTx/>
              <a:buNone/>
            </a:pPr>
            <a:r>
              <a:rPr lang="en-US" sz="2800" b="1" dirty="0">
                <a:solidFill>
                  <a:schemeClr val="tx2"/>
                </a:solidFill>
                <a:latin typeface="Courier New" charset="0"/>
              </a:rPr>
              <a:t>\end{</a:t>
            </a:r>
            <a:r>
              <a:rPr lang="en-US" sz="2800" b="1" dirty="0" err="1">
                <a:solidFill>
                  <a:schemeClr val="tx2"/>
                </a:solidFill>
                <a:latin typeface="Courier New" charset="0"/>
              </a:rPr>
              <a:t>thebibliography</a:t>
            </a:r>
            <a:r>
              <a:rPr lang="en-US" sz="2800" b="1" dirty="0">
                <a:solidFill>
                  <a:schemeClr val="tx2"/>
                </a:solidFill>
                <a:latin typeface="Courier New" charset="0"/>
              </a:rPr>
              <a:t>}</a:t>
            </a:r>
          </a:p>
          <a:p>
            <a:pPr>
              <a:lnSpc>
                <a:spcPct val="90000"/>
              </a:lnSpc>
              <a:buFontTx/>
              <a:buNone/>
            </a:pPr>
            <a:r>
              <a:rPr lang="en-US" sz="2800" b="1" dirty="0">
                <a:solidFill>
                  <a:schemeClr val="tx2"/>
                </a:solidFill>
                <a:latin typeface="Courier New" charset="0"/>
              </a:rPr>
              <a:t>\end{document}</a:t>
            </a:r>
          </a:p>
          <a:p>
            <a:pPr>
              <a:lnSpc>
                <a:spcPct val="90000"/>
              </a:lnSpc>
            </a:pPr>
            <a:endParaRPr lang="en-US" sz="2800" b="1" dirty="0">
              <a:solidFill>
                <a:schemeClr val="tx2"/>
              </a:solidFill>
              <a:latin typeface="Courier New" charset="0"/>
            </a:endParaRPr>
          </a:p>
        </p:txBody>
      </p:sp>
    </p:spTree>
    <p:extLst>
      <p:ext uri="{BB962C8B-B14F-4D97-AF65-F5344CB8AC3E}">
        <p14:creationId xmlns:p14="http://schemas.microsoft.com/office/powerpoint/2010/main" val="308889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D827C8F9-2A4A-404F-BB6F-9FA2AA517F60}"/>
              </a:ext>
            </a:extLst>
          </p:cNvPr>
          <p:cNvSpPr>
            <a:spLocks noGrp="1" noChangeArrowheads="1"/>
          </p:cNvSpPr>
          <p:nvPr>
            <p:ph type="title"/>
          </p:nvPr>
        </p:nvSpPr>
        <p:spPr>
          <a:xfrm>
            <a:off x="91440" y="-171450"/>
            <a:ext cx="8949690" cy="1703070"/>
          </a:xfrm>
        </p:spPr>
        <p:txBody>
          <a:bodyPr/>
          <a:lstStyle/>
          <a:p>
            <a:pPr eaLnBrk="1"/>
            <a:r>
              <a:rPr lang="en-US" altLang="en-US" sz="3240">
                <a:latin typeface="ArialUnicodeMS" panose="020B0604020202020204" pitchFamily="34" charset="-128"/>
                <a:sym typeface="ArialUnicodeMS" panose="020B0604020202020204" pitchFamily="34" charset="-128"/>
              </a:rPr>
              <a:t>LaTeX can be used for papers, labs, word documents, assignments, presentations</a:t>
            </a:r>
            <a:endParaRPr lang="en-US" altLang="en-US"/>
          </a:p>
        </p:txBody>
      </p:sp>
      <p:pic>
        <p:nvPicPr>
          <p:cNvPr id="8194" name="Picture 2" descr="droppedImage.png">
            <a:extLst>
              <a:ext uri="{FF2B5EF4-FFF2-40B4-BE49-F238E27FC236}">
                <a16:creationId xmlns:a16="http://schemas.microsoft.com/office/drawing/2014/main" id="{42AB29C8-E5BA-EE4F-BF10-60CDA0B1B1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894" y="1973937"/>
            <a:ext cx="2011680" cy="240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descr="droppedImage.png">
            <a:extLst>
              <a:ext uri="{FF2B5EF4-FFF2-40B4-BE49-F238E27FC236}">
                <a16:creationId xmlns:a16="http://schemas.microsoft.com/office/drawing/2014/main" id="{58425D95-309A-4F41-84C3-F6B5B8346A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 y="3880008"/>
            <a:ext cx="2240280" cy="3016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droppedImage.png">
            <a:extLst>
              <a:ext uri="{FF2B5EF4-FFF2-40B4-BE49-F238E27FC236}">
                <a16:creationId xmlns:a16="http://schemas.microsoft.com/office/drawing/2014/main" id="{3BBA07F7-5A90-3D41-AD4B-EC8F8FD16E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87955" y="1557894"/>
            <a:ext cx="2400300" cy="313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5" descr="droppedImage.png">
            <a:extLst>
              <a:ext uri="{FF2B5EF4-FFF2-40B4-BE49-F238E27FC236}">
                <a16:creationId xmlns:a16="http://schemas.microsoft.com/office/drawing/2014/main" id="{5FC6BD04-D9DD-9B4A-95EE-4BD8F730A8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56760" y="3803571"/>
            <a:ext cx="3819049" cy="193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5B6D39D1-6EFF-BA4A-B90C-86C495559B9E}"/>
              </a:ext>
            </a:extLst>
          </p:cNvPr>
          <p:cNvPicPr>
            <a:picLocks noChangeAspect="1"/>
          </p:cNvPicPr>
          <p:nvPr/>
        </p:nvPicPr>
        <p:blipFill>
          <a:blip r:embed="rId6"/>
          <a:stretch>
            <a:fillRect/>
          </a:stretch>
        </p:blipFill>
        <p:spPr>
          <a:xfrm>
            <a:off x="1811655" y="1918414"/>
            <a:ext cx="5029200" cy="1676400"/>
          </a:xfrm>
          <a:prstGeom prst="rect">
            <a:avLst/>
          </a:prstGeom>
        </p:spPr>
      </p:pic>
      <p:pic>
        <p:nvPicPr>
          <p:cNvPr id="3" name="Picture 2">
            <a:extLst>
              <a:ext uri="{FF2B5EF4-FFF2-40B4-BE49-F238E27FC236}">
                <a16:creationId xmlns:a16="http://schemas.microsoft.com/office/drawing/2014/main" id="{199386BA-D4DC-A84D-B1F7-BD9C4DB6FB69}"/>
              </a:ext>
            </a:extLst>
          </p:cNvPr>
          <p:cNvPicPr>
            <a:picLocks noChangeAspect="1"/>
          </p:cNvPicPr>
          <p:nvPr/>
        </p:nvPicPr>
        <p:blipFill rotWithShape="1">
          <a:blip r:embed="rId7"/>
          <a:srcRect r="20523"/>
          <a:stretch/>
        </p:blipFill>
        <p:spPr>
          <a:xfrm>
            <a:off x="5943600" y="4873070"/>
            <a:ext cx="3097530" cy="1299130"/>
          </a:xfrm>
          <a:prstGeom prst="rect">
            <a:avLst/>
          </a:prstGeom>
        </p:spPr>
      </p:pic>
    </p:spTree>
    <p:extLst>
      <p:ext uri="{BB962C8B-B14F-4D97-AF65-F5344CB8AC3E}">
        <p14:creationId xmlns:p14="http://schemas.microsoft.com/office/powerpoint/2010/main" val="405647147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a:extLst>
              <a:ext uri="{FF2B5EF4-FFF2-40B4-BE49-F238E27FC236}">
                <a16:creationId xmlns:a16="http://schemas.microsoft.com/office/drawing/2014/main" id="{92EE9682-CB57-FC42-939C-0729973293C3}"/>
              </a:ext>
            </a:extLst>
          </p:cNvPr>
          <p:cNvSpPr>
            <a:spLocks noGrp="1" noChangeArrowheads="1"/>
          </p:cNvSpPr>
          <p:nvPr>
            <p:ph type="title"/>
          </p:nvPr>
        </p:nvSpPr>
        <p:spPr>
          <a:xfrm>
            <a:off x="91440" y="-228600"/>
            <a:ext cx="8949690" cy="1703070"/>
          </a:xfrm>
        </p:spPr>
        <p:txBody>
          <a:bodyPr/>
          <a:lstStyle/>
          <a:p>
            <a:pPr eaLnBrk="1"/>
            <a:r>
              <a:rPr lang="en-US" altLang="en-US" sz="3240">
                <a:latin typeface="ArialUnicodeMS" panose="020B0604020202020204" pitchFamily="34" charset="-128"/>
                <a:sym typeface="ArialUnicodeMS" panose="020B0604020202020204" pitchFamily="34" charset="-128"/>
              </a:rPr>
              <a:t>Compiling the </a:t>
            </a:r>
            <a:r>
              <a:rPr lang="ja-JP" altLang="en-US" sz="3240">
                <a:latin typeface="ArialUnicodeMS" panose="020B0604020202020204" pitchFamily="34" charset="-128"/>
                <a:sym typeface="ArialUnicodeMS" panose="020B0604020202020204" pitchFamily="34" charset="-128"/>
              </a:rPr>
              <a:t>‘</a:t>
            </a:r>
            <a:r>
              <a:rPr lang="en-US" altLang="ja-JP" sz="3240">
                <a:latin typeface="ArialUnicodeMS" panose="020B0604020202020204" pitchFamily="34" charset="-128"/>
                <a:sym typeface="ArialUnicodeMS" panose="020B0604020202020204" pitchFamily="34" charset="-128"/>
              </a:rPr>
              <a:t>tex</a:t>
            </a:r>
            <a:r>
              <a:rPr lang="ja-JP" altLang="en-US" sz="3240">
                <a:latin typeface="ArialUnicodeMS" panose="020B0604020202020204" pitchFamily="34" charset="-128"/>
                <a:sym typeface="ArialUnicodeMS" panose="020B0604020202020204" pitchFamily="34" charset="-128"/>
              </a:rPr>
              <a:t>’</a:t>
            </a:r>
            <a:r>
              <a:rPr lang="en-US" altLang="ja-JP" sz="3240">
                <a:latin typeface="ArialUnicodeMS" panose="020B0604020202020204" pitchFamily="34" charset="-128"/>
                <a:sym typeface="ArialUnicodeMS" panose="020B0604020202020204" pitchFamily="34" charset="-128"/>
              </a:rPr>
              <a:t> file - program reads through your file ONCE</a:t>
            </a:r>
            <a:endParaRPr lang="en-US" altLang="en-US"/>
          </a:p>
        </p:txBody>
      </p:sp>
      <p:sp>
        <p:nvSpPr>
          <p:cNvPr id="25602" name="Line 2">
            <a:extLst>
              <a:ext uri="{FF2B5EF4-FFF2-40B4-BE49-F238E27FC236}">
                <a16:creationId xmlns:a16="http://schemas.microsoft.com/office/drawing/2014/main" id="{A61C782A-6BF4-6446-BF36-C2C61C969637}"/>
              </a:ext>
            </a:extLst>
          </p:cNvPr>
          <p:cNvSpPr>
            <a:spLocks noChangeShapeType="1"/>
          </p:cNvSpPr>
          <p:nvPr/>
        </p:nvSpPr>
        <p:spPr bwMode="auto">
          <a:xfrm flipH="1" flipV="1">
            <a:off x="642938" y="2867502"/>
            <a:ext cx="37148" cy="1337310"/>
          </a:xfrm>
          <a:prstGeom prst="line">
            <a:avLst/>
          </a:prstGeom>
          <a:noFill/>
          <a:ln w="76200">
            <a:solidFill>
              <a:srgbClr val="535353"/>
            </a:solidFill>
            <a:round/>
            <a:headEnd type="stealth" w="med" len="med"/>
            <a:tailEnd/>
          </a:ln>
          <a:extLst>
            <a:ext uri="{909E8E84-426E-40DD-AFC4-6F175D3DCCD1}">
              <a14:hiddenFill xmlns:a14="http://schemas.microsoft.com/office/drawing/2010/main">
                <a:noFill/>
              </a14:hiddenFill>
            </a:ext>
          </a:extLst>
        </p:spPr>
        <p:txBody>
          <a:bodyPr lIns="0" tIns="0" rIns="0" bIns="0" anchor="ctr"/>
          <a:lstStyle/>
          <a:p>
            <a:endParaRPr lang="en-US">
              <a:solidFill>
                <a:schemeClr val="tx1"/>
              </a:solidFill>
            </a:endParaRPr>
          </a:p>
        </p:txBody>
      </p:sp>
      <p:sp>
        <p:nvSpPr>
          <p:cNvPr id="25603" name="AutoShape 3">
            <a:extLst>
              <a:ext uri="{FF2B5EF4-FFF2-40B4-BE49-F238E27FC236}">
                <a16:creationId xmlns:a16="http://schemas.microsoft.com/office/drawing/2014/main" id="{24B57189-DAEC-C343-B0C6-4DD4F7D768C2}"/>
              </a:ext>
            </a:extLst>
          </p:cNvPr>
          <p:cNvSpPr>
            <a:spLocks/>
          </p:cNvSpPr>
          <p:nvPr/>
        </p:nvSpPr>
        <p:spPr bwMode="auto">
          <a:xfrm>
            <a:off x="6710839" y="2910364"/>
            <a:ext cx="1840230" cy="960120"/>
          </a:xfrm>
          <a:custGeom>
            <a:avLst/>
            <a:gdLst>
              <a:gd name="T0" fmla="*/ 1022350 w 21600"/>
              <a:gd name="T1" fmla="*/ 533400 h 21600"/>
              <a:gd name="T2" fmla="*/ 1022350 w 21600"/>
              <a:gd name="T3" fmla="*/ 533400 h 21600"/>
              <a:gd name="T4" fmla="*/ 1022350 w 21600"/>
              <a:gd name="T5" fmla="*/ 533400 h 21600"/>
              <a:gd name="T6" fmla="*/ 1022350 w 21600"/>
              <a:gd name="T7" fmla="*/ 5334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p>
            <a:pPr eaLnBrk="1"/>
            <a:r>
              <a:rPr lang="en-US" altLang="en-US" sz="3240">
                <a:solidFill>
                  <a:schemeClr val="tx1"/>
                </a:solidFill>
                <a:latin typeface="ArialUnicodeMS" panose="020B0604020202020204" pitchFamily="34" charset="-128"/>
                <a:sym typeface="ArialUnicodeMS" panose="020B0604020202020204" pitchFamily="34" charset="-128"/>
              </a:rPr>
              <a:t>file.aux</a:t>
            </a:r>
          </a:p>
        </p:txBody>
      </p:sp>
      <p:sp>
        <p:nvSpPr>
          <p:cNvPr id="25604" name="AutoShape 4">
            <a:extLst>
              <a:ext uri="{FF2B5EF4-FFF2-40B4-BE49-F238E27FC236}">
                <a16:creationId xmlns:a16="http://schemas.microsoft.com/office/drawing/2014/main" id="{59663BE1-C89A-1847-87F9-19C5820823AA}"/>
              </a:ext>
            </a:extLst>
          </p:cNvPr>
          <p:cNvSpPr>
            <a:spLocks/>
          </p:cNvSpPr>
          <p:nvPr/>
        </p:nvSpPr>
        <p:spPr bwMode="auto">
          <a:xfrm>
            <a:off x="937260" y="2434590"/>
            <a:ext cx="4126230" cy="2194560"/>
          </a:xfrm>
          <a:custGeom>
            <a:avLst/>
            <a:gdLst>
              <a:gd name="T0" fmla="*/ 2292350 w 21600"/>
              <a:gd name="T1" fmla="*/ 1219200 h 21600"/>
              <a:gd name="T2" fmla="*/ 2292350 w 21600"/>
              <a:gd name="T3" fmla="*/ 1219200 h 21600"/>
              <a:gd name="T4" fmla="*/ 2292350 w 21600"/>
              <a:gd name="T5" fmla="*/ 1219200 h 21600"/>
              <a:gd name="T6" fmla="*/ 2292350 w 21600"/>
              <a:gd name="T7" fmla="*/ 1219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p>
            <a:pPr eaLnBrk="1"/>
            <a:r>
              <a:rPr lang="en-US" altLang="en-US" sz="2160">
                <a:solidFill>
                  <a:schemeClr val="tx1"/>
                </a:solidFill>
                <a:latin typeface="Courier" pitchFamily="2" charset="0"/>
                <a:sym typeface="Courier" pitchFamily="2" charset="0"/>
              </a:rPr>
              <a:t>See equation \eqref{simpleMath}.</a:t>
            </a:r>
          </a:p>
          <a:p>
            <a:pPr eaLnBrk="1"/>
            <a:endParaRPr lang="en-US" altLang="en-US" sz="2160">
              <a:solidFill>
                <a:schemeClr val="tx1"/>
              </a:solidFill>
              <a:latin typeface="Courier" pitchFamily="2" charset="0"/>
              <a:sym typeface="Courier" pitchFamily="2" charset="0"/>
            </a:endParaRPr>
          </a:p>
          <a:p>
            <a:pPr eaLnBrk="1"/>
            <a:r>
              <a:rPr lang="en-US" altLang="en-US" sz="2160">
                <a:solidFill>
                  <a:schemeClr val="tx1"/>
                </a:solidFill>
                <a:latin typeface="Courier" pitchFamily="2" charset="0"/>
                <a:sym typeface="Courier" pitchFamily="2" charset="0"/>
              </a:rPr>
              <a:t>\begin{equation}</a:t>
            </a:r>
          </a:p>
          <a:p>
            <a:pPr eaLnBrk="1"/>
            <a:r>
              <a:rPr lang="en-US" altLang="en-US" sz="2160">
                <a:solidFill>
                  <a:schemeClr val="tx1"/>
                </a:solidFill>
                <a:latin typeface="Courier" pitchFamily="2" charset="0"/>
                <a:sym typeface="Courier" pitchFamily="2" charset="0"/>
              </a:rPr>
              <a:t>1+2=3 \label{simpleMath}</a:t>
            </a:r>
          </a:p>
          <a:p>
            <a:pPr eaLnBrk="1"/>
            <a:r>
              <a:rPr lang="en-US" altLang="en-US" sz="2160">
                <a:solidFill>
                  <a:schemeClr val="tx1"/>
                </a:solidFill>
                <a:latin typeface="Courier" pitchFamily="2" charset="0"/>
                <a:sym typeface="Courier" pitchFamily="2" charset="0"/>
              </a:rPr>
              <a:t>\end{equation}</a:t>
            </a:r>
            <a:endParaRPr lang="en-US" altLang="en-US">
              <a:solidFill>
                <a:schemeClr val="tx1"/>
              </a:solidFill>
            </a:endParaRPr>
          </a:p>
        </p:txBody>
      </p:sp>
      <p:sp>
        <p:nvSpPr>
          <p:cNvPr id="25605" name="Line 5">
            <a:extLst>
              <a:ext uri="{FF2B5EF4-FFF2-40B4-BE49-F238E27FC236}">
                <a16:creationId xmlns:a16="http://schemas.microsoft.com/office/drawing/2014/main" id="{99986A9E-7A9A-BD41-8607-589C950D7D16}"/>
              </a:ext>
            </a:extLst>
          </p:cNvPr>
          <p:cNvSpPr>
            <a:spLocks noChangeShapeType="1"/>
          </p:cNvSpPr>
          <p:nvPr/>
        </p:nvSpPr>
        <p:spPr bwMode="auto">
          <a:xfrm flipH="1" flipV="1">
            <a:off x="4507707" y="3298984"/>
            <a:ext cx="1877378" cy="125730"/>
          </a:xfrm>
          <a:prstGeom prst="line">
            <a:avLst/>
          </a:prstGeom>
          <a:noFill/>
          <a:ln w="76200">
            <a:solidFill>
              <a:srgbClr val="535353"/>
            </a:solidFill>
            <a:round/>
            <a:headEnd type="stealth" w="med" len="med"/>
            <a:tailEnd/>
          </a:ln>
          <a:extLst>
            <a:ext uri="{909E8E84-426E-40DD-AFC4-6F175D3DCCD1}">
              <a14:hiddenFill xmlns:a14="http://schemas.microsoft.com/office/drawing/2010/main">
                <a:noFill/>
              </a14:hiddenFill>
            </a:ext>
          </a:extLst>
        </p:spPr>
        <p:txBody>
          <a:bodyPr lIns="0" tIns="0" rIns="0" bIns="0" anchor="ctr"/>
          <a:lstStyle/>
          <a:p>
            <a:endParaRPr lang="en-US">
              <a:solidFill>
                <a:schemeClr val="tx1"/>
              </a:solidFill>
            </a:endParaRPr>
          </a:p>
        </p:txBody>
      </p:sp>
      <p:sp>
        <p:nvSpPr>
          <p:cNvPr id="25606" name="AutoShape 6">
            <a:extLst>
              <a:ext uri="{FF2B5EF4-FFF2-40B4-BE49-F238E27FC236}">
                <a16:creationId xmlns:a16="http://schemas.microsoft.com/office/drawing/2014/main" id="{21556EBB-199C-484F-AD93-CDE6CDB55AA0}"/>
              </a:ext>
            </a:extLst>
          </p:cNvPr>
          <p:cNvSpPr>
            <a:spLocks/>
          </p:cNvSpPr>
          <p:nvPr/>
        </p:nvSpPr>
        <p:spPr bwMode="auto">
          <a:xfrm>
            <a:off x="4812030" y="2217420"/>
            <a:ext cx="491490" cy="662940"/>
          </a:xfrm>
          <a:custGeom>
            <a:avLst/>
            <a:gdLst>
              <a:gd name="T0" fmla="*/ 273050 w 21600"/>
              <a:gd name="T1" fmla="*/ 368300 h 21600"/>
              <a:gd name="T2" fmla="*/ 273050 w 21600"/>
              <a:gd name="T3" fmla="*/ 368300 h 21600"/>
              <a:gd name="T4" fmla="*/ 273050 w 21600"/>
              <a:gd name="T5" fmla="*/ 368300 h 21600"/>
              <a:gd name="T6" fmla="*/ 273050 w 21600"/>
              <a:gd name="T7" fmla="*/ 3683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p>
            <a:pPr eaLnBrk="1"/>
            <a:r>
              <a:rPr lang="en-US" altLang="en-US" sz="3240">
                <a:solidFill>
                  <a:schemeClr val="tx1"/>
                </a:solidFill>
                <a:latin typeface="ArialUnicodeMS" panose="020B0604020202020204" pitchFamily="34" charset="-128"/>
                <a:sym typeface="ArialUnicodeMS" panose="020B0604020202020204" pitchFamily="34" charset="-128"/>
              </a:rPr>
              <a:t>??</a:t>
            </a:r>
            <a:endParaRPr lang="en-US" altLang="en-US">
              <a:solidFill>
                <a:schemeClr val="tx1"/>
              </a:solidFill>
            </a:endParaRPr>
          </a:p>
        </p:txBody>
      </p:sp>
      <p:sp>
        <p:nvSpPr>
          <p:cNvPr id="25607" name="Line 7">
            <a:extLst>
              <a:ext uri="{FF2B5EF4-FFF2-40B4-BE49-F238E27FC236}">
                <a16:creationId xmlns:a16="http://schemas.microsoft.com/office/drawing/2014/main" id="{71BCB0AD-29BE-D640-8532-33D5E9D2F127}"/>
              </a:ext>
            </a:extLst>
          </p:cNvPr>
          <p:cNvSpPr>
            <a:spLocks noChangeShapeType="1"/>
          </p:cNvSpPr>
          <p:nvPr/>
        </p:nvSpPr>
        <p:spPr bwMode="auto">
          <a:xfrm flipH="1">
            <a:off x="4960620" y="3883343"/>
            <a:ext cx="1611630" cy="895827"/>
          </a:xfrm>
          <a:prstGeom prst="line">
            <a:avLst/>
          </a:prstGeom>
          <a:noFill/>
          <a:ln w="76200">
            <a:solidFill>
              <a:srgbClr val="535353"/>
            </a:solidFill>
            <a:round/>
            <a:headEnd type="stealth" w="med" len="med"/>
            <a:tailEnd/>
          </a:ln>
          <a:extLst>
            <a:ext uri="{909E8E84-426E-40DD-AFC4-6F175D3DCCD1}">
              <a14:hiddenFill xmlns:a14="http://schemas.microsoft.com/office/drawing/2010/main">
                <a:noFill/>
              </a14:hiddenFill>
            </a:ext>
          </a:extLst>
        </p:spPr>
        <p:txBody>
          <a:bodyPr lIns="0" tIns="0" rIns="0" bIns="0" anchor="ctr"/>
          <a:lstStyle/>
          <a:p>
            <a:endParaRPr lang="en-US">
              <a:solidFill>
                <a:schemeClr val="tx1"/>
              </a:solidFill>
            </a:endParaRPr>
          </a:p>
        </p:txBody>
      </p:sp>
      <p:sp>
        <p:nvSpPr>
          <p:cNvPr id="25608" name="AutoShape 8">
            <a:extLst>
              <a:ext uri="{FF2B5EF4-FFF2-40B4-BE49-F238E27FC236}">
                <a16:creationId xmlns:a16="http://schemas.microsoft.com/office/drawing/2014/main" id="{EDF59751-82B3-FE40-91D1-824A428B3585}"/>
              </a:ext>
            </a:extLst>
          </p:cNvPr>
          <p:cNvSpPr>
            <a:spLocks/>
          </p:cNvSpPr>
          <p:nvPr/>
        </p:nvSpPr>
        <p:spPr bwMode="auto">
          <a:xfrm>
            <a:off x="3829050" y="4629150"/>
            <a:ext cx="2948940" cy="662940"/>
          </a:xfrm>
          <a:custGeom>
            <a:avLst/>
            <a:gdLst>
              <a:gd name="T0" fmla="*/ 1638300 w 21600"/>
              <a:gd name="T1" fmla="*/ 368300 h 21600"/>
              <a:gd name="T2" fmla="*/ 1638300 w 21600"/>
              <a:gd name="T3" fmla="*/ 368300 h 21600"/>
              <a:gd name="T4" fmla="*/ 1638300 w 21600"/>
              <a:gd name="T5" fmla="*/ 368300 h 21600"/>
              <a:gd name="T6" fmla="*/ 1638300 w 21600"/>
              <a:gd name="T7" fmla="*/ 3683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lvl1pPr algn="ctr">
              <a:buClr>
                <a:srgbClr val="535353"/>
              </a:buClr>
              <a:defRPr sz="2800">
                <a:solidFill>
                  <a:srgbClr val="525252"/>
                </a:solidFill>
                <a:latin typeface="Gill Sans Light" panose="020B0302020104020203" pitchFamily="34" charset="-79"/>
                <a:ea typeface="ＭＳ Ｐゴシック" panose="020B0600070205080204" pitchFamily="34" charset="-128"/>
                <a:cs typeface="Gill Sans Light" panose="020B0302020104020203" pitchFamily="34" charset="-79"/>
                <a:sym typeface="Gill Sans Light" panose="020B0302020104020203" pitchFamily="34" charset="-79"/>
              </a:defRPr>
            </a:lvl1pPr>
            <a:lvl2pPr marL="742950" indent="-285750" algn="ctr">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2pPr>
            <a:lvl3pPr marL="1143000" indent="-228600" algn="ctr">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3pPr>
            <a:lvl4pPr marL="1600200" indent="-228600" algn="ctr">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4pPr>
            <a:lvl5pPr marL="2057400" indent="-228600" algn="ctr">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5pPr>
            <a:lvl6pPr marL="2514600" indent="-228600" algn="ctr" defTabSz="457200" eaLnBrk="0" fontAlgn="base" hangingPunct="0">
              <a:spcBef>
                <a:spcPct val="0"/>
              </a:spcBef>
              <a:spcAft>
                <a:spcPct val="0"/>
              </a:spcAft>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6pPr>
            <a:lvl7pPr marL="2971800" indent="-228600" algn="ctr" defTabSz="457200" eaLnBrk="0" fontAlgn="base" hangingPunct="0">
              <a:spcBef>
                <a:spcPct val="0"/>
              </a:spcBef>
              <a:spcAft>
                <a:spcPct val="0"/>
              </a:spcAft>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7pPr>
            <a:lvl8pPr marL="3429000" indent="-228600" algn="ctr" defTabSz="457200" eaLnBrk="0" fontAlgn="base" hangingPunct="0">
              <a:spcBef>
                <a:spcPct val="0"/>
              </a:spcBef>
              <a:spcAft>
                <a:spcPct val="0"/>
              </a:spcAft>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8pPr>
            <a:lvl9pPr marL="3886200" indent="-228600" algn="ctr" defTabSz="457200" eaLnBrk="0" fontAlgn="base" hangingPunct="0">
              <a:spcBef>
                <a:spcPct val="0"/>
              </a:spcBef>
              <a:spcAft>
                <a:spcPct val="0"/>
              </a:spcAft>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9pPr>
          </a:lstStyle>
          <a:p>
            <a:pPr algn="l" eaLnBrk="1">
              <a:buClrTx/>
            </a:pPr>
            <a:r>
              <a:rPr lang="en-US" altLang="en-US" sz="2700">
                <a:solidFill>
                  <a:schemeClr val="tx1"/>
                </a:solidFill>
                <a:latin typeface="ArialUnicodeMS" panose="020B0604020202020204" pitchFamily="34" charset="-128"/>
                <a:sym typeface="ArialUnicodeMS" panose="020B0604020202020204" pitchFamily="34" charset="-128"/>
              </a:rPr>
              <a:t>Adds </a:t>
            </a:r>
            <a:r>
              <a:rPr lang="ja-JP" altLang="en-US" sz="2700">
                <a:solidFill>
                  <a:schemeClr val="tx1"/>
                </a:solidFill>
                <a:latin typeface="ArialUnicodeMS" panose="020B0604020202020204" pitchFamily="34" charset="-128"/>
                <a:sym typeface="ArialUnicodeMS" panose="020B0604020202020204" pitchFamily="34" charset="-128"/>
              </a:rPr>
              <a:t>‘</a:t>
            </a:r>
            <a:r>
              <a:rPr lang="en-US" altLang="ja-JP" sz="2700">
                <a:solidFill>
                  <a:schemeClr val="tx1"/>
                </a:solidFill>
                <a:latin typeface="ArialUnicodeMS" panose="020B0604020202020204" pitchFamily="34" charset="-128"/>
                <a:sym typeface="ArialUnicodeMS" panose="020B0604020202020204" pitchFamily="34" charset="-128"/>
              </a:rPr>
              <a:t>simpleMath</a:t>
            </a:r>
            <a:r>
              <a:rPr lang="ja-JP" altLang="en-US" sz="2700">
                <a:solidFill>
                  <a:schemeClr val="tx1"/>
                </a:solidFill>
                <a:latin typeface="ArialUnicodeMS" panose="020B0604020202020204" pitchFamily="34" charset="-128"/>
                <a:sym typeface="ArialUnicodeMS" panose="020B0604020202020204" pitchFamily="34" charset="-128"/>
              </a:rPr>
              <a:t>’</a:t>
            </a:r>
            <a:endParaRPr lang="en-US" altLang="en-US" sz="2880">
              <a:solidFill>
                <a:schemeClr val="tx1"/>
              </a:solidFill>
            </a:endParaRPr>
          </a:p>
        </p:txBody>
      </p:sp>
      <p:sp>
        <p:nvSpPr>
          <p:cNvPr id="25609" name="AutoShape 9">
            <a:extLst>
              <a:ext uri="{FF2B5EF4-FFF2-40B4-BE49-F238E27FC236}">
                <a16:creationId xmlns:a16="http://schemas.microsoft.com/office/drawing/2014/main" id="{3C602E1D-A36C-B845-8FDC-46A55E69A692}"/>
              </a:ext>
            </a:extLst>
          </p:cNvPr>
          <p:cNvSpPr>
            <a:spLocks/>
          </p:cNvSpPr>
          <p:nvPr/>
        </p:nvSpPr>
        <p:spPr bwMode="auto">
          <a:xfrm>
            <a:off x="182880" y="3040380"/>
            <a:ext cx="491490" cy="662940"/>
          </a:xfrm>
          <a:custGeom>
            <a:avLst/>
            <a:gdLst>
              <a:gd name="T0" fmla="*/ 273050 w 21600"/>
              <a:gd name="T1" fmla="*/ 368300 h 21600"/>
              <a:gd name="T2" fmla="*/ 273050 w 21600"/>
              <a:gd name="T3" fmla="*/ 368300 h 21600"/>
              <a:gd name="T4" fmla="*/ 273050 w 21600"/>
              <a:gd name="T5" fmla="*/ 368300 h 21600"/>
              <a:gd name="T6" fmla="*/ 273050 w 21600"/>
              <a:gd name="T7" fmla="*/ 3683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p>
            <a:pPr eaLnBrk="1"/>
            <a:r>
              <a:rPr lang="en-US" altLang="en-US" sz="3240">
                <a:solidFill>
                  <a:schemeClr val="tx1"/>
                </a:solidFill>
                <a:latin typeface="ArialUnicodeMS" panose="020B0604020202020204" pitchFamily="34" charset="-128"/>
                <a:sym typeface="ArialUnicodeMS" panose="020B0604020202020204" pitchFamily="34" charset="-128"/>
              </a:rPr>
              <a:t>1</a:t>
            </a:r>
            <a:endParaRPr lang="en-US" altLang="en-US">
              <a:solidFill>
                <a:schemeClr val="tx1"/>
              </a:solidFill>
            </a:endParaRPr>
          </a:p>
        </p:txBody>
      </p:sp>
    </p:spTree>
    <p:extLst>
      <p:ext uri="{BB962C8B-B14F-4D97-AF65-F5344CB8AC3E}">
        <p14:creationId xmlns:p14="http://schemas.microsoft.com/office/powerpoint/2010/main" val="91402533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CBA2B529-DDD0-DF44-8396-AD98989A79AE}"/>
              </a:ext>
            </a:extLst>
          </p:cNvPr>
          <p:cNvSpPr>
            <a:spLocks noGrp="1" noChangeArrowheads="1"/>
          </p:cNvSpPr>
          <p:nvPr>
            <p:ph type="title"/>
          </p:nvPr>
        </p:nvSpPr>
        <p:spPr>
          <a:xfrm>
            <a:off x="91440" y="-228600"/>
            <a:ext cx="8949690" cy="1703070"/>
          </a:xfrm>
        </p:spPr>
        <p:txBody>
          <a:bodyPr/>
          <a:lstStyle/>
          <a:p>
            <a:pPr eaLnBrk="1"/>
            <a:r>
              <a:rPr lang="en-US" altLang="en-US" sz="3240" dirty="0">
                <a:latin typeface="ArialUnicodeMS" panose="020B0604020202020204" pitchFamily="34" charset="-128"/>
                <a:sym typeface="ArialUnicodeMS" panose="020B0604020202020204" pitchFamily="34" charset="-128"/>
              </a:rPr>
              <a:t>Compiling the </a:t>
            </a:r>
            <a:r>
              <a:rPr lang="ja-JP" altLang="en-US" sz="3240">
                <a:latin typeface="ArialUnicodeMS" panose="020B0604020202020204" pitchFamily="34" charset="-128"/>
                <a:sym typeface="ArialUnicodeMS" panose="020B0604020202020204" pitchFamily="34" charset="-128"/>
              </a:rPr>
              <a:t>‘</a:t>
            </a:r>
            <a:r>
              <a:rPr lang="en-US" altLang="ja-JP" sz="3240" dirty="0" err="1">
                <a:latin typeface="ArialUnicodeMS" panose="020B0604020202020204" pitchFamily="34" charset="-128"/>
                <a:sym typeface="ArialUnicodeMS" panose="020B0604020202020204" pitchFamily="34" charset="-128"/>
              </a:rPr>
              <a:t>tex</a:t>
            </a:r>
            <a:r>
              <a:rPr lang="ja-JP" altLang="en-US" sz="3240">
                <a:latin typeface="ArialUnicodeMS" panose="020B0604020202020204" pitchFamily="34" charset="-128"/>
                <a:sym typeface="ArialUnicodeMS" panose="020B0604020202020204" pitchFamily="34" charset="-128"/>
              </a:rPr>
              <a:t>’</a:t>
            </a:r>
            <a:r>
              <a:rPr lang="en-US" altLang="ja-JP" sz="3240" dirty="0">
                <a:latin typeface="ArialUnicodeMS" panose="020B0604020202020204" pitchFamily="34" charset="-128"/>
                <a:sym typeface="ArialUnicodeMS" panose="020B0604020202020204" pitchFamily="34" charset="-128"/>
              </a:rPr>
              <a:t> file - program reads through your file ONCE</a:t>
            </a:r>
            <a:endParaRPr lang="en-US" altLang="en-US" dirty="0"/>
          </a:p>
        </p:txBody>
      </p:sp>
      <p:sp>
        <p:nvSpPr>
          <p:cNvPr id="26626" name="Line 2">
            <a:extLst>
              <a:ext uri="{FF2B5EF4-FFF2-40B4-BE49-F238E27FC236}">
                <a16:creationId xmlns:a16="http://schemas.microsoft.com/office/drawing/2014/main" id="{9879C9F1-F1AB-904A-9901-967025ABF1DC}"/>
              </a:ext>
            </a:extLst>
          </p:cNvPr>
          <p:cNvSpPr>
            <a:spLocks noChangeShapeType="1"/>
          </p:cNvSpPr>
          <p:nvPr/>
        </p:nvSpPr>
        <p:spPr bwMode="auto">
          <a:xfrm flipH="1" flipV="1">
            <a:off x="642938" y="2867502"/>
            <a:ext cx="37148" cy="1337310"/>
          </a:xfrm>
          <a:prstGeom prst="line">
            <a:avLst/>
          </a:prstGeom>
          <a:noFill/>
          <a:ln w="76200">
            <a:solidFill>
              <a:srgbClr val="535353"/>
            </a:solidFill>
            <a:round/>
            <a:headEnd type="stealth" w="med" len="med"/>
            <a:tailEnd/>
          </a:ln>
          <a:extLst>
            <a:ext uri="{909E8E84-426E-40DD-AFC4-6F175D3DCCD1}">
              <a14:hiddenFill xmlns:a14="http://schemas.microsoft.com/office/drawing/2010/main">
                <a:noFill/>
              </a14:hiddenFill>
            </a:ext>
          </a:extLst>
        </p:spPr>
        <p:txBody>
          <a:bodyPr lIns="0" tIns="0" rIns="0" bIns="0" anchor="ctr"/>
          <a:lstStyle/>
          <a:p>
            <a:endParaRPr lang="en-US">
              <a:solidFill>
                <a:schemeClr val="tx1"/>
              </a:solidFill>
            </a:endParaRPr>
          </a:p>
        </p:txBody>
      </p:sp>
      <p:sp>
        <p:nvSpPr>
          <p:cNvPr id="26627" name="AutoShape 3">
            <a:extLst>
              <a:ext uri="{FF2B5EF4-FFF2-40B4-BE49-F238E27FC236}">
                <a16:creationId xmlns:a16="http://schemas.microsoft.com/office/drawing/2014/main" id="{B25790EF-A803-5E4E-B02F-705B940B15BC}"/>
              </a:ext>
            </a:extLst>
          </p:cNvPr>
          <p:cNvSpPr>
            <a:spLocks/>
          </p:cNvSpPr>
          <p:nvPr/>
        </p:nvSpPr>
        <p:spPr bwMode="auto">
          <a:xfrm>
            <a:off x="6217920" y="2834640"/>
            <a:ext cx="1840230" cy="960120"/>
          </a:xfrm>
          <a:custGeom>
            <a:avLst/>
            <a:gdLst>
              <a:gd name="T0" fmla="*/ 1022350 w 21600"/>
              <a:gd name="T1" fmla="*/ 533400 h 21600"/>
              <a:gd name="T2" fmla="*/ 1022350 w 21600"/>
              <a:gd name="T3" fmla="*/ 533400 h 21600"/>
              <a:gd name="T4" fmla="*/ 1022350 w 21600"/>
              <a:gd name="T5" fmla="*/ 533400 h 21600"/>
              <a:gd name="T6" fmla="*/ 1022350 w 21600"/>
              <a:gd name="T7" fmla="*/ 5334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p>
            <a:pPr eaLnBrk="1"/>
            <a:r>
              <a:rPr lang="en-US" altLang="en-US" sz="3240">
                <a:solidFill>
                  <a:schemeClr val="tx1"/>
                </a:solidFill>
                <a:latin typeface="ArialUnicodeMS" panose="020B0604020202020204" pitchFamily="34" charset="-128"/>
                <a:sym typeface="ArialUnicodeMS" panose="020B0604020202020204" pitchFamily="34" charset="-128"/>
              </a:rPr>
              <a:t>file.aux</a:t>
            </a:r>
          </a:p>
        </p:txBody>
      </p:sp>
      <p:sp>
        <p:nvSpPr>
          <p:cNvPr id="26628" name="AutoShape 4">
            <a:extLst>
              <a:ext uri="{FF2B5EF4-FFF2-40B4-BE49-F238E27FC236}">
                <a16:creationId xmlns:a16="http://schemas.microsoft.com/office/drawing/2014/main" id="{D130B62B-0A07-8444-B342-F9D0AAB1BA56}"/>
              </a:ext>
            </a:extLst>
          </p:cNvPr>
          <p:cNvSpPr>
            <a:spLocks/>
          </p:cNvSpPr>
          <p:nvPr/>
        </p:nvSpPr>
        <p:spPr bwMode="auto">
          <a:xfrm>
            <a:off x="937260" y="2434590"/>
            <a:ext cx="4126230" cy="2194560"/>
          </a:xfrm>
          <a:custGeom>
            <a:avLst/>
            <a:gdLst>
              <a:gd name="T0" fmla="*/ 2292350 w 21600"/>
              <a:gd name="T1" fmla="*/ 1219200 h 21600"/>
              <a:gd name="T2" fmla="*/ 2292350 w 21600"/>
              <a:gd name="T3" fmla="*/ 1219200 h 21600"/>
              <a:gd name="T4" fmla="*/ 2292350 w 21600"/>
              <a:gd name="T5" fmla="*/ 1219200 h 21600"/>
              <a:gd name="T6" fmla="*/ 2292350 w 21600"/>
              <a:gd name="T7" fmla="*/ 12192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p>
            <a:pPr eaLnBrk="1"/>
            <a:r>
              <a:rPr lang="en-US" altLang="en-US" sz="2160" dirty="0">
                <a:solidFill>
                  <a:schemeClr val="tx1"/>
                </a:solidFill>
                <a:latin typeface="Courier" pitchFamily="2" charset="0"/>
                <a:sym typeface="Courier" pitchFamily="2" charset="0"/>
              </a:rPr>
              <a:t>See equation \</a:t>
            </a:r>
            <a:r>
              <a:rPr lang="en-US" altLang="en-US" sz="2160" dirty="0" err="1">
                <a:solidFill>
                  <a:schemeClr val="tx1"/>
                </a:solidFill>
                <a:latin typeface="Courier" pitchFamily="2" charset="0"/>
                <a:sym typeface="Courier" pitchFamily="2" charset="0"/>
              </a:rPr>
              <a:t>eqref</a:t>
            </a:r>
            <a:r>
              <a:rPr lang="en-US" altLang="en-US" sz="2160" dirty="0">
                <a:solidFill>
                  <a:schemeClr val="tx1"/>
                </a:solidFill>
                <a:latin typeface="Courier" pitchFamily="2" charset="0"/>
                <a:sym typeface="Courier" pitchFamily="2" charset="0"/>
              </a:rPr>
              <a:t>{</a:t>
            </a:r>
            <a:r>
              <a:rPr lang="en-US" altLang="en-US" sz="2160" dirty="0" err="1">
                <a:solidFill>
                  <a:schemeClr val="tx1"/>
                </a:solidFill>
                <a:latin typeface="Courier" pitchFamily="2" charset="0"/>
                <a:sym typeface="Courier" pitchFamily="2" charset="0"/>
              </a:rPr>
              <a:t>simpleMath</a:t>
            </a:r>
            <a:r>
              <a:rPr lang="en-US" altLang="en-US" sz="2160" dirty="0">
                <a:solidFill>
                  <a:schemeClr val="tx1"/>
                </a:solidFill>
                <a:latin typeface="Courier" pitchFamily="2" charset="0"/>
                <a:sym typeface="Courier" pitchFamily="2" charset="0"/>
              </a:rPr>
              <a:t>}.</a:t>
            </a:r>
          </a:p>
          <a:p>
            <a:pPr eaLnBrk="1"/>
            <a:endParaRPr lang="en-US" altLang="en-US" sz="2160" dirty="0">
              <a:solidFill>
                <a:schemeClr val="tx1"/>
              </a:solidFill>
              <a:latin typeface="Courier" pitchFamily="2" charset="0"/>
              <a:sym typeface="Courier" pitchFamily="2" charset="0"/>
            </a:endParaRPr>
          </a:p>
          <a:p>
            <a:pPr eaLnBrk="1"/>
            <a:r>
              <a:rPr lang="en-US" altLang="en-US" sz="2160" dirty="0">
                <a:solidFill>
                  <a:schemeClr val="tx1"/>
                </a:solidFill>
                <a:latin typeface="Courier" pitchFamily="2" charset="0"/>
                <a:sym typeface="Courier" pitchFamily="2" charset="0"/>
              </a:rPr>
              <a:t>\begin{equation}</a:t>
            </a:r>
          </a:p>
          <a:p>
            <a:pPr eaLnBrk="1"/>
            <a:r>
              <a:rPr lang="en-US" altLang="en-US" sz="2160" dirty="0">
                <a:solidFill>
                  <a:schemeClr val="tx1"/>
                </a:solidFill>
                <a:latin typeface="Courier" pitchFamily="2" charset="0"/>
                <a:sym typeface="Courier" pitchFamily="2" charset="0"/>
              </a:rPr>
              <a:t>1+2=3 \label{</a:t>
            </a:r>
            <a:r>
              <a:rPr lang="en-US" altLang="en-US" sz="2160" dirty="0" err="1">
                <a:solidFill>
                  <a:schemeClr val="tx1"/>
                </a:solidFill>
                <a:latin typeface="Courier" pitchFamily="2" charset="0"/>
                <a:sym typeface="Courier" pitchFamily="2" charset="0"/>
              </a:rPr>
              <a:t>simpleMath</a:t>
            </a:r>
            <a:r>
              <a:rPr lang="en-US" altLang="en-US" sz="2160" dirty="0">
                <a:solidFill>
                  <a:schemeClr val="tx1"/>
                </a:solidFill>
                <a:latin typeface="Courier" pitchFamily="2" charset="0"/>
                <a:sym typeface="Courier" pitchFamily="2" charset="0"/>
              </a:rPr>
              <a:t>}</a:t>
            </a:r>
          </a:p>
          <a:p>
            <a:pPr eaLnBrk="1"/>
            <a:r>
              <a:rPr lang="en-US" altLang="en-US" sz="2160" dirty="0">
                <a:solidFill>
                  <a:schemeClr val="tx1"/>
                </a:solidFill>
                <a:latin typeface="Courier" pitchFamily="2" charset="0"/>
                <a:sym typeface="Courier" pitchFamily="2" charset="0"/>
              </a:rPr>
              <a:t>\end{equation}</a:t>
            </a:r>
            <a:endParaRPr lang="en-US" altLang="en-US" dirty="0">
              <a:solidFill>
                <a:schemeClr val="tx1"/>
              </a:solidFill>
            </a:endParaRPr>
          </a:p>
        </p:txBody>
      </p:sp>
      <p:sp>
        <p:nvSpPr>
          <p:cNvPr id="26629" name="Line 5">
            <a:extLst>
              <a:ext uri="{FF2B5EF4-FFF2-40B4-BE49-F238E27FC236}">
                <a16:creationId xmlns:a16="http://schemas.microsoft.com/office/drawing/2014/main" id="{D0831222-B79C-F746-B96A-BC20700289DD}"/>
              </a:ext>
            </a:extLst>
          </p:cNvPr>
          <p:cNvSpPr>
            <a:spLocks noChangeShapeType="1"/>
          </p:cNvSpPr>
          <p:nvPr/>
        </p:nvSpPr>
        <p:spPr bwMode="auto">
          <a:xfrm flipH="1" flipV="1">
            <a:off x="4217670" y="3073242"/>
            <a:ext cx="1877378" cy="125730"/>
          </a:xfrm>
          <a:prstGeom prst="line">
            <a:avLst/>
          </a:prstGeom>
          <a:noFill/>
          <a:ln w="76200">
            <a:solidFill>
              <a:srgbClr val="535353"/>
            </a:solidFill>
            <a:round/>
            <a:headEnd type="stealth" w="med" len="med"/>
            <a:tailEnd/>
          </a:ln>
          <a:extLst>
            <a:ext uri="{909E8E84-426E-40DD-AFC4-6F175D3DCCD1}">
              <a14:hiddenFill xmlns:a14="http://schemas.microsoft.com/office/drawing/2010/main">
                <a:noFill/>
              </a14:hiddenFill>
            </a:ext>
          </a:extLst>
        </p:spPr>
        <p:txBody>
          <a:bodyPr lIns="0" tIns="0" rIns="0" bIns="0" anchor="ctr"/>
          <a:lstStyle/>
          <a:p>
            <a:endParaRPr lang="en-US">
              <a:solidFill>
                <a:schemeClr val="tx1"/>
              </a:solidFill>
            </a:endParaRPr>
          </a:p>
        </p:txBody>
      </p:sp>
      <p:sp>
        <p:nvSpPr>
          <p:cNvPr id="26630" name="AutoShape 6">
            <a:extLst>
              <a:ext uri="{FF2B5EF4-FFF2-40B4-BE49-F238E27FC236}">
                <a16:creationId xmlns:a16="http://schemas.microsoft.com/office/drawing/2014/main" id="{33937F74-85DB-0A4E-A2C7-DBEDC83BF165}"/>
              </a:ext>
            </a:extLst>
          </p:cNvPr>
          <p:cNvSpPr>
            <a:spLocks/>
          </p:cNvSpPr>
          <p:nvPr/>
        </p:nvSpPr>
        <p:spPr bwMode="auto">
          <a:xfrm>
            <a:off x="4080510" y="2217420"/>
            <a:ext cx="1965960" cy="662940"/>
          </a:xfrm>
          <a:custGeom>
            <a:avLst/>
            <a:gdLst>
              <a:gd name="T0" fmla="*/ 1092200 w 21600"/>
              <a:gd name="T1" fmla="*/ 368300 h 21600"/>
              <a:gd name="T2" fmla="*/ 1092200 w 21600"/>
              <a:gd name="T3" fmla="*/ 368300 h 21600"/>
              <a:gd name="T4" fmla="*/ 1092200 w 21600"/>
              <a:gd name="T5" fmla="*/ 368300 h 21600"/>
              <a:gd name="T6" fmla="*/ 1092200 w 21600"/>
              <a:gd name="T7" fmla="*/ 3683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p>
            <a:pPr eaLnBrk="1"/>
            <a:r>
              <a:rPr lang="en-US" altLang="en-US" sz="3240">
                <a:solidFill>
                  <a:schemeClr val="tx1"/>
                </a:solidFill>
                <a:latin typeface="ArialUnicodeMS" panose="020B0604020202020204" pitchFamily="34" charset="-128"/>
                <a:sym typeface="ArialUnicodeMS" panose="020B0604020202020204" pitchFamily="34" charset="-128"/>
              </a:rPr>
              <a:t>Found it !</a:t>
            </a:r>
            <a:endParaRPr lang="en-US" altLang="en-US">
              <a:solidFill>
                <a:schemeClr val="tx1"/>
              </a:solidFill>
            </a:endParaRPr>
          </a:p>
        </p:txBody>
      </p:sp>
      <p:sp>
        <p:nvSpPr>
          <p:cNvPr id="26631" name="Line 7">
            <a:extLst>
              <a:ext uri="{FF2B5EF4-FFF2-40B4-BE49-F238E27FC236}">
                <a16:creationId xmlns:a16="http://schemas.microsoft.com/office/drawing/2014/main" id="{FA7AF6DA-3851-EB46-8632-367CA07C7B21}"/>
              </a:ext>
            </a:extLst>
          </p:cNvPr>
          <p:cNvSpPr>
            <a:spLocks noChangeShapeType="1"/>
          </p:cNvSpPr>
          <p:nvPr/>
        </p:nvSpPr>
        <p:spPr bwMode="auto">
          <a:xfrm flipH="1">
            <a:off x="4896327" y="3883343"/>
            <a:ext cx="1611630" cy="895827"/>
          </a:xfrm>
          <a:prstGeom prst="line">
            <a:avLst/>
          </a:prstGeom>
          <a:noFill/>
          <a:ln w="76200">
            <a:solidFill>
              <a:srgbClr val="535353"/>
            </a:solidFill>
            <a:round/>
            <a:headEnd type="stealth" w="med" len="med"/>
            <a:tailEnd/>
          </a:ln>
          <a:extLst>
            <a:ext uri="{909E8E84-426E-40DD-AFC4-6F175D3DCCD1}">
              <a14:hiddenFill xmlns:a14="http://schemas.microsoft.com/office/drawing/2010/main">
                <a:noFill/>
              </a14:hiddenFill>
            </a:ext>
          </a:extLst>
        </p:spPr>
        <p:txBody>
          <a:bodyPr lIns="0" tIns="0" rIns="0" bIns="0" anchor="ctr"/>
          <a:lstStyle/>
          <a:p>
            <a:endParaRPr lang="en-US">
              <a:solidFill>
                <a:schemeClr val="tx1"/>
              </a:solidFill>
            </a:endParaRPr>
          </a:p>
        </p:txBody>
      </p:sp>
      <p:sp>
        <p:nvSpPr>
          <p:cNvPr id="26632" name="AutoShape 8">
            <a:extLst>
              <a:ext uri="{FF2B5EF4-FFF2-40B4-BE49-F238E27FC236}">
                <a16:creationId xmlns:a16="http://schemas.microsoft.com/office/drawing/2014/main" id="{1776F532-2F22-174F-BE80-F393452E7EB0}"/>
              </a:ext>
            </a:extLst>
          </p:cNvPr>
          <p:cNvSpPr>
            <a:spLocks/>
          </p:cNvSpPr>
          <p:nvPr/>
        </p:nvSpPr>
        <p:spPr bwMode="auto">
          <a:xfrm>
            <a:off x="3829050" y="4629150"/>
            <a:ext cx="2948940" cy="662940"/>
          </a:xfrm>
          <a:custGeom>
            <a:avLst/>
            <a:gdLst>
              <a:gd name="T0" fmla="*/ 1638300 w 21600"/>
              <a:gd name="T1" fmla="*/ 368300 h 21600"/>
              <a:gd name="T2" fmla="*/ 1638300 w 21600"/>
              <a:gd name="T3" fmla="*/ 368300 h 21600"/>
              <a:gd name="T4" fmla="*/ 1638300 w 21600"/>
              <a:gd name="T5" fmla="*/ 368300 h 21600"/>
              <a:gd name="T6" fmla="*/ 1638300 w 21600"/>
              <a:gd name="T7" fmla="*/ 3683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lvl1pPr algn="ctr">
              <a:buClr>
                <a:srgbClr val="535353"/>
              </a:buClr>
              <a:defRPr sz="2800">
                <a:solidFill>
                  <a:srgbClr val="525252"/>
                </a:solidFill>
                <a:latin typeface="Gill Sans Light" panose="020B0302020104020203" pitchFamily="34" charset="-79"/>
                <a:ea typeface="ＭＳ Ｐゴシック" panose="020B0600070205080204" pitchFamily="34" charset="-128"/>
                <a:cs typeface="Gill Sans Light" panose="020B0302020104020203" pitchFamily="34" charset="-79"/>
                <a:sym typeface="Gill Sans Light" panose="020B0302020104020203" pitchFamily="34" charset="-79"/>
              </a:defRPr>
            </a:lvl1pPr>
            <a:lvl2pPr marL="742950" indent="-285750" algn="ctr">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2pPr>
            <a:lvl3pPr marL="1143000" indent="-228600" algn="ctr">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3pPr>
            <a:lvl4pPr marL="1600200" indent="-228600" algn="ctr">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4pPr>
            <a:lvl5pPr marL="2057400" indent="-228600" algn="ctr">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5pPr>
            <a:lvl6pPr marL="2514600" indent="-228600" algn="ctr" defTabSz="457200" eaLnBrk="0" fontAlgn="base" hangingPunct="0">
              <a:spcBef>
                <a:spcPct val="0"/>
              </a:spcBef>
              <a:spcAft>
                <a:spcPct val="0"/>
              </a:spcAft>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6pPr>
            <a:lvl7pPr marL="2971800" indent="-228600" algn="ctr" defTabSz="457200" eaLnBrk="0" fontAlgn="base" hangingPunct="0">
              <a:spcBef>
                <a:spcPct val="0"/>
              </a:spcBef>
              <a:spcAft>
                <a:spcPct val="0"/>
              </a:spcAft>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7pPr>
            <a:lvl8pPr marL="3429000" indent="-228600" algn="ctr" defTabSz="457200" eaLnBrk="0" fontAlgn="base" hangingPunct="0">
              <a:spcBef>
                <a:spcPct val="0"/>
              </a:spcBef>
              <a:spcAft>
                <a:spcPct val="0"/>
              </a:spcAft>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8pPr>
            <a:lvl9pPr marL="3886200" indent="-228600" algn="ctr" defTabSz="457200" eaLnBrk="0" fontAlgn="base" hangingPunct="0">
              <a:spcBef>
                <a:spcPct val="0"/>
              </a:spcBef>
              <a:spcAft>
                <a:spcPct val="0"/>
              </a:spcAft>
              <a:buClr>
                <a:srgbClr val="535353"/>
              </a:buClr>
              <a:defRPr sz="2800">
                <a:solidFill>
                  <a:srgbClr val="525252"/>
                </a:solidFill>
                <a:latin typeface="Gill Sans Light" panose="020B0302020104020203" pitchFamily="34" charset="-79"/>
                <a:ea typeface="Gill Sans Light" panose="020B0302020104020203" pitchFamily="34" charset="-79"/>
                <a:cs typeface="Gill Sans Light" panose="020B0302020104020203" pitchFamily="34" charset="-79"/>
                <a:sym typeface="Gill Sans Light" panose="020B0302020104020203" pitchFamily="34" charset="-79"/>
              </a:defRPr>
            </a:lvl9pPr>
          </a:lstStyle>
          <a:p>
            <a:pPr algn="l" eaLnBrk="1">
              <a:buClrTx/>
            </a:pPr>
            <a:r>
              <a:rPr lang="en-US" altLang="en-US" sz="2700">
                <a:solidFill>
                  <a:schemeClr val="tx1"/>
                </a:solidFill>
                <a:latin typeface="ArialUnicodeMS" panose="020B0604020202020204" pitchFamily="34" charset="-128"/>
                <a:sym typeface="ArialUnicodeMS" panose="020B0604020202020204" pitchFamily="34" charset="-128"/>
              </a:rPr>
              <a:t>Adds </a:t>
            </a:r>
            <a:r>
              <a:rPr lang="ja-JP" altLang="en-US" sz="2700">
                <a:solidFill>
                  <a:schemeClr val="tx1"/>
                </a:solidFill>
                <a:latin typeface="ArialUnicodeMS" panose="020B0604020202020204" pitchFamily="34" charset="-128"/>
                <a:sym typeface="ArialUnicodeMS" panose="020B0604020202020204" pitchFamily="34" charset="-128"/>
              </a:rPr>
              <a:t>‘</a:t>
            </a:r>
            <a:r>
              <a:rPr lang="en-US" altLang="ja-JP" sz="2700">
                <a:solidFill>
                  <a:schemeClr val="tx1"/>
                </a:solidFill>
                <a:latin typeface="ArialUnicodeMS" panose="020B0604020202020204" pitchFamily="34" charset="-128"/>
                <a:sym typeface="ArialUnicodeMS" panose="020B0604020202020204" pitchFamily="34" charset="-128"/>
              </a:rPr>
              <a:t>simpleMath</a:t>
            </a:r>
            <a:r>
              <a:rPr lang="ja-JP" altLang="en-US" sz="2700">
                <a:solidFill>
                  <a:schemeClr val="tx1"/>
                </a:solidFill>
                <a:latin typeface="ArialUnicodeMS" panose="020B0604020202020204" pitchFamily="34" charset="-128"/>
                <a:sym typeface="ArialUnicodeMS" panose="020B0604020202020204" pitchFamily="34" charset="-128"/>
              </a:rPr>
              <a:t>’</a:t>
            </a:r>
            <a:endParaRPr lang="en-US" altLang="en-US" sz="2880">
              <a:solidFill>
                <a:schemeClr val="tx1"/>
              </a:solidFill>
            </a:endParaRPr>
          </a:p>
        </p:txBody>
      </p:sp>
      <p:sp>
        <p:nvSpPr>
          <p:cNvPr id="26633" name="AutoShape 9">
            <a:extLst>
              <a:ext uri="{FF2B5EF4-FFF2-40B4-BE49-F238E27FC236}">
                <a16:creationId xmlns:a16="http://schemas.microsoft.com/office/drawing/2014/main" id="{0A90FFFB-F4C3-2B4F-94B2-623C38E0500A}"/>
              </a:ext>
            </a:extLst>
          </p:cNvPr>
          <p:cNvSpPr>
            <a:spLocks/>
          </p:cNvSpPr>
          <p:nvPr/>
        </p:nvSpPr>
        <p:spPr bwMode="auto">
          <a:xfrm>
            <a:off x="182880" y="3040380"/>
            <a:ext cx="491490" cy="662940"/>
          </a:xfrm>
          <a:custGeom>
            <a:avLst/>
            <a:gdLst>
              <a:gd name="T0" fmla="*/ 273050 w 21600"/>
              <a:gd name="T1" fmla="*/ 368300 h 21600"/>
              <a:gd name="T2" fmla="*/ 273050 w 21600"/>
              <a:gd name="T3" fmla="*/ 368300 h 21600"/>
              <a:gd name="T4" fmla="*/ 273050 w 21600"/>
              <a:gd name="T5" fmla="*/ 368300 h 21600"/>
              <a:gd name="T6" fmla="*/ 273050 w 21600"/>
              <a:gd name="T7" fmla="*/ 3683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b"/>
          <a:lstStyle/>
          <a:p>
            <a:pPr eaLnBrk="1"/>
            <a:r>
              <a:rPr lang="en-US" altLang="en-US" sz="3240">
                <a:solidFill>
                  <a:schemeClr val="tx1"/>
                </a:solidFill>
                <a:latin typeface="ArialUnicodeMS" panose="020B0604020202020204" pitchFamily="34" charset="-128"/>
                <a:sym typeface="ArialUnicodeMS" panose="020B0604020202020204" pitchFamily="34" charset="-128"/>
              </a:rPr>
              <a:t>2</a:t>
            </a:r>
            <a:endParaRPr lang="en-US" altLang="en-US">
              <a:solidFill>
                <a:schemeClr val="tx1"/>
              </a:solidFill>
            </a:endParaRPr>
          </a:p>
        </p:txBody>
      </p:sp>
    </p:spTree>
    <p:extLst>
      <p:ext uri="{BB962C8B-B14F-4D97-AF65-F5344CB8AC3E}">
        <p14:creationId xmlns:p14="http://schemas.microsoft.com/office/powerpoint/2010/main" val="3301056706"/>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04800" y="152401"/>
            <a:ext cx="8839200" cy="609600"/>
          </a:xfrm>
        </p:spPr>
        <p:txBody>
          <a:bodyPr>
            <a:normAutofit fontScale="90000"/>
          </a:bodyPr>
          <a:lstStyle/>
          <a:p>
            <a:r>
              <a:rPr lang="en-US" dirty="0"/>
              <a:t>Need to compile the document twice/thrice</a:t>
            </a:r>
          </a:p>
        </p:txBody>
      </p:sp>
      <p:sp>
        <p:nvSpPr>
          <p:cNvPr id="64515" name="Rectangle 3"/>
          <p:cNvSpPr>
            <a:spLocks noGrp="1" noChangeArrowheads="1"/>
          </p:cNvSpPr>
          <p:nvPr>
            <p:ph idx="1"/>
          </p:nvPr>
        </p:nvSpPr>
        <p:spPr>
          <a:xfrm>
            <a:off x="190500" y="762000"/>
            <a:ext cx="8763000" cy="5127918"/>
          </a:xfrm>
        </p:spPr>
        <p:txBody>
          <a:bodyPr/>
          <a:lstStyle/>
          <a:p>
            <a:r>
              <a:rPr lang="en-US" dirty="0"/>
              <a:t>Because we are using symbolic references, e.g., </a:t>
            </a:r>
            <a:r>
              <a:rPr lang="en-US" b="1" dirty="0">
                <a:solidFill>
                  <a:schemeClr val="tx2"/>
                </a:solidFill>
                <a:latin typeface="Courier New" charset="0"/>
              </a:rPr>
              <a:t>\cite{WF}</a:t>
            </a:r>
            <a:r>
              <a:rPr lang="en-US" dirty="0"/>
              <a:t>, </a:t>
            </a:r>
          </a:p>
          <a:p>
            <a:pPr lvl="1"/>
            <a:r>
              <a:rPr lang="en-US" dirty="0"/>
              <a:t>a </a:t>
            </a:r>
            <a:r>
              <a:rPr lang="en-US" dirty="0">
                <a:solidFill>
                  <a:schemeClr val="tx2"/>
                </a:solidFill>
              </a:rPr>
              <a:t>second pass</a:t>
            </a:r>
            <a:r>
              <a:rPr lang="en-US" dirty="0"/>
              <a:t> is necessary</a:t>
            </a:r>
          </a:p>
          <a:p>
            <a:r>
              <a:rPr lang="en-US" dirty="0"/>
              <a:t>The </a:t>
            </a:r>
            <a:r>
              <a:rPr lang="en-US" dirty="0">
                <a:solidFill>
                  <a:schemeClr val="tx2"/>
                </a:solidFill>
              </a:rPr>
              <a:t>second pass</a:t>
            </a:r>
            <a:r>
              <a:rPr lang="en-US" dirty="0"/>
              <a:t> will resolve references but can change pages.. So might need 3 passes</a:t>
            </a:r>
          </a:p>
          <a:p>
            <a:r>
              <a:rPr lang="en-US" dirty="0"/>
              <a:t>Personally I recommend using Make</a:t>
            </a:r>
          </a:p>
          <a:p>
            <a:r>
              <a:rPr lang="en-US" dirty="0"/>
              <a:t>Our standard paper </a:t>
            </a:r>
            <a:r>
              <a:rPr lang="en-US" dirty="0" err="1"/>
              <a:t>makefile</a:t>
            </a:r>
            <a:endParaRPr lang="en-US" dirty="0"/>
          </a:p>
          <a:p>
            <a:pPr marL="0" indent="0">
              <a:buNone/>
            </a:pPr>
            <a:r>
              <a:rPr lang="en-US" sz="2000" dirty="0"/>
              <a:t>all:</a:t>
            </a:r>
          </a:p>
          <a:p>
            <a:pPr marL="0" indent="0">
              <a:buNone/>
            </a:pPr>
            <a:r>
              <a:rPr lang="en-US" sz="2000" dirty="0"/>
              <a:t>	</a:t>
            </a:r>
            <a:r>
              <a:rPr lang="en-US" sz="2000" dirty="0" err="1"/>
              <a:t>pdflatex</a:t>
            </a:r>
            <a:r>
              <a:rPr lang="en-US" sz="2000" dirty="0"/>
              <a:t> -interaction=</a:t>
            </a:r>
            <a:r>
              <a:rPr lang="en-US" sz="2000" dirty="0" err="1"/>
              <a:t>nonstopmode</a:t>
            </a:r>
            <a:r>
              <a:rPr lang="en-US" sz="2000" dirty="0"/>
              <a:t> -</a:t>
            </a:r>
            <a:r>
              <a:rPr lang="en-US" sz="2000" dirty="0" err="1"/>
              <a:t>synctex</a:t>
            </a:r>
            <a:r>
              <a:rPr lang="en-US" sz="2000" dirty="0"/>
              <a:t>=1 </a:t>
            </a:r>
            <a:r>
              <a:rPr lang="en-US" sz="2000" dirty="0" err="1"/>
              <a:t>paper.tex</a:t>
            </a:r>
            <a:endParaRPr lang="en-US" sz="2000" dirty="0"/>
          </a:p>
          <a:p>
            <a:pPr marL="0" indent="0">
              <a:buNone/>
            </a:pPr>
            <a:r>
              <a:rPr lang="en-US" sz="2000" dirty="0"/>
              <a:t>	</a:t>
            </a:r>
            <a:r>
              <a:rPr lang="en-US" sz="2000" dirty="0" err="1"/>
              <a:t>bibtex</a:t>
            </a:r>
            <a:r>
              <a:rPr lang="en-US" sz="2000" dirty="0"/>
              <a:t> paper</a:t>
            </a:r>
          </a:p>
          <a:p>
            <a:pPr marL="0" indent="0">
              <a:buNone/>
            </a:pPr>
            <a:r>
              <a:rPr lang="en-US" sz="2000" dirty="0"/>
              <a:t>	</a:t>
            </a:r>
            <a:r>
              <a:rPr lang="en-US" sz="2000" dirty="0" err="1"/>
              <a:t>pdflatex</a:t>
            </a:r>
            <a:r>
              <a:rPr lang="en-US" sz="2000" dirty="0"/>
              <a:t> -interaction=</a:t>
            </a:r>
            <a:r>
              <a:rPr lang="en-US" sz="2000" dirty="0" err="1"/>
              <a:t>nonstopmode</a:t>
            </a:r>
            <a:r>
              <a:rPr lang="en-US" sz="2000" dirty="0"/>
              <a:t> -</a:t>
            </a:r>
            <a:r>
              <a:rPr lang="en-US" sz="2000" dirty="0" err="1"/>
              <a:t>synctex</a:t>
            </a:r>
            <a:r>
              <a:rPr lang="en-US" sz="2000" dirty="0"/>
              <a:t>=1 </a:t>
            </a:r>
            <a:r>
              <a:rPr lang="en-US" sz="2000" dirty="0" err="1"/>
              <a:t>paper.tex</a:t>
            </a:r>
            <a:endParaRPr lang="en-US" sz="2000" dirty="0"/>
          </a:p>
          <a:p>
            <a:pPr marL="0" indent="0">
              <a:buNone/>
            </a:pPr>
            <a:r>
              <a:rPr lang="en-US" sz="2000" dirty="0"/>
              <a:t>	</a:t>
            </a:r>
            <a:r>
              <a:rPr lang="en-US" sz="2000" dirty="0" err="1"/>
              <a:t>pdflatex</a:t>
            </a:r>
            <a:r>
              <a:rPr lang="en-US" sz="2000" dirty="0"/>
              <a:t> -interaction=</a:t>
            </a:r>
            <a:r>
              <a:rPr lang="en-US" sz="2000" dirty="0" err="1"/>
              <a:t>nonstopmode</a:t>
            </a:r>
            <a:r>
              <a:rPr lang="en-US" sz="2000" dirty="0"/>
              <a:t> -</a:t>
            </a:r>
            <a:r>
              <a:rPr lang="en-US" sz="2000" dirty="0" err="1"/>
              <a:t>synctex</a:t>
            </a:r>
            <a:r>
              <a:rPr lang="en-US" sz="2000" dirty="0"/>
              <a:t>=1 </a:t>
            </a:r>
            <a:r>
              <a:rPr lang="en-US" sz="2000" dirty="0" err="1"/>
              <a:t>paper.tex</a:t>
            </a:r>
            <a:endParaRPr lang="en-US" sz="2000" dirty="0"/>
          </a:p>
          <a:p>
            <a:pPr marL="0" indent="0">
              <a:buNone/>
            </a:pPr>
            <a:r>
              <a:rPr lang="en-US" sz="2000" dirty="0"/>
              <a:t>clean:</a:t>
            </a:r>
          </a:p>
          <a:p>
            <a:pPr marL="0" indent="0">
              <a:buNone/>
            </a:pPr>
            <a:r>
              <a:rPr lang="en-US" sz="2000" dirty="0"/>
              <a:t>	</a:t>
            </a:r>
            <a:r>
              <a:rPr lang="en-US" sz="2000" dirty="0" err="1"/>
              <a:t>rm</a:t>
            </a:r>
            <a:r>
              <a:rPr lang="en-US" sz="2000" dirty="0"/>
              <a:t> </a:t>
            </a:r>
            <a:r>
              <a:rPr lang="en-US" sz="2000" dirty="0" err="1"/>
              <a:t>paper.pdf</a:t>
            </a:r>
            <a:r>
              <a:rPr lang="en-US" sz="2000" dirty="0"/>
              <a:t> *.aux *.</a:t>
            </a:r>
            <a:r>
              <a:rPr lang="en-US" sz="2000" dirty="0" err="1"/>
              <a:t>bbl</a:t>
            </a:r>
            <a:r>
              <a:rPr lang="en-US" sz="2000" dirty="0"/>
              <a:t> *.</a:t>
            </a:r>
            <a:r>
              <a:rPr lang="en-US" sz="2000" dirty="0" err="1"/>
              <a:t>blg</a:t>
            </a:r>
            <a:r>
              <a:rPr lang="en-US" sz="2000" dirty="0"/>
              <a:t> *.log</a:t>
            </a:r>
          </a:p>
          <a:p>
            <a:endParaRPr lang="en-US" dirty="0"/>
          </a:p>
          <a:p>
            <a:endParaRPr lang="en-US" dirty="0"/>
          </a:p>
        </p:txBody>
      </p:sp>
    </p:spTree>
    <p:extLst>
      <p:ext uri="{BB962C8B-B14F-4D97-AF65-F5344CB8AC3E}">
        <p14:creationId xmlns:p14="http://schemas.microsoft.com/office/powerpoint/2010/main" val="2812428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l="40625" t="44792" r="15625" b="25000"/>
          <a:stretch>
            <a:fillRect/>
          </a:stretch>
        </p:blipFill>
        <p:spPr bwMode="auto">
          <a:xfrm>
            <a:off x="0" y="2089830"/>
            <a:ext cx="9144000" cy="4735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Rectangle 2">
            <a:extLst>
              <a:ext uri="{FF2B5EF4-FFF2-40B4-BE49-F238E27FC236}">
                <a16:creationId xmlns:a16="http://schemas.microsoft.com/office/drawing/2014/main" id="{F0919711-9703-E341-B0AE-5774354BD43E}"/>
              </a:ext>
            </a:extLst>
          </p:cNvPr>
          <p:cNvSpPr/>
          <p:nvPr/>
        </p:nvSpPr>
        <p:spPr>
          <a:xfrm>
            <a:off x="762000" y="228600"/>
            <a:ext cx="6781800" cy="2342949"/>
          </a:xfrm>
          <a:prstGeom prst="rect">
            <a:avLst/>
          </a:prstGeom>
        </p:spPr>
        <p:txBody>
          <a:bodyPr wrap="square">
            <a:spAutoFit/>
          </a:bodyPr>
          <a:lstStyle/>
          <a:p>
            <a:pPr>
              <a:lnSpc>
                <a:spcPct val="90000"/>
              </a:lnSpc>
              <a:buFontTx/>
              <a:buNone/>
            </a:pPr>
            <a:r>
              <a:rPr lang="en-US" b="1" dirty="0">
                <a:solidFill>
                  <a:schemeClr val="tx2"/>
                </a:solidFill>
                <a:latin typeface="Courier New" charset="0"/>
              </a:rPr>
              <a:t>\</a:t>
            </a:r>
            <a:r>
              <a:rPr lang="en-US" b="1" dirty="0" err="1">
                <a:solidFill>
                  <a:schemeClr val="tx2"/>
                </a:solidFill>
                <a:latin typeface="Courier New" charset="0"/>
              </a:rPr>
              <a:t>documentclass</a:t>
            </a:r>
            <a:r>
              <a:rPr lang="en-US" b="1" dirty="0">
                <a:solidFill>
                  <a:schemeClr val="tx2"/>
                </a:solidFill>
                <a:latin typeface="Courier New" charset="0"/>
              </a:rPr>
              <a:t>{article}</a:t>
            </a:r>
          </a:p>
          <a:p>
            <a:pPr>
              <a:lnSpc>
                <a:spcPct val="90000"/>
              </a:lnSpc>
              <a:buFontTx/>
              <a:buNone/>
            </a:pPr>
            <a:r>
              <a:rPr lang="en-US" b="1" dirty="0">
                <a:solidFill>
                  <a:schemeClr val="tx2"/>
                </a:solidFill>
                <a:latin typeface="Courier New" charset="0"/>
              </a:rPr>
              <a:t>\begin{document}</a:t>
            </a:r>
          </a:p>
          <a:p>
            <a:pPr>
              <a:lnSpc>
                <a:spcPct val="90000"/>
              </a:lnSpc>
              <a:buFontTx/>
              <a:buNone/>
            </a:pPr>
            <a:r>
              <a:rPr lang="en-US" b="1" dirty="0">
                <a:solidFill>
                  <a:schemeClr val="tx2"/>
                </a:solidFill>
                <a:latin typeface="Courier New" charset="0"/>
              </a:rPr>
              <a:t>\</a:t>
            </a:r>
            <a:r>
              <a:rPr lang="en-US" b="1" dirty="0" err="1">
                <a:solidFill>
                  <a:schemeClr val="tx2"/>
                </a:solidFill>
                <a:latin typeface="Courier New" charset="0"/>
              </a:rPr>
              <a:t>emph</a:t>
            </a:r>
            <a:r>
              <a:rPr lang="en-US" b="1" dirty="0">
                <a:solidFill>
                  <a:schemeClr val="tx2"/>
                </a:solidFill>
                <a:latin typeface="Courier New" charset="0"/>
              </a:rPr>
              <a:t>{My mother} is a \underline{fish} \cite{WF}.</a:t>
            </a:r>
          </a:p>
          <a:p>
            <a:pPr>
              <a:lnSpc>
                <a:spcPct val="90000"/>
              </a:lnSpc>
              <a:buFontTx/>
              <a:buNone/>
            </a:pPr>
            <a:r>
              <a:rPr lang="en-US" b="1" dirty="0">
                <a:solidFill>
                  <a:schemeClr val="tx2"/>
                </a:solidFill>
                <a:latin typeface="Courier New" charset="0"/>
              </a:rPr>
              <a:t>\begin{</a:t>
            </a:r>
            <a:r>
              <a:rPr lang="en-US" b="1" dirty="0" err="1">
                <a:solidFill>
                  <a:schemeClr val="tx2"/>
                </a:solidFill>
                <a:latin typeface="Courier New" charset="0"/>
              </a:rPr>
              <a:t>thebibliography</a:t>
            </a:r>
            <a:r>
              <a:rPr lang="en-US" b="1" dirty="0">
                <a:solidFill>
                  <a:schemeClr val="tx2"/>
                </a:solidFill>
                <a:latin typeface="Courier New" charset="0"/>
              </a:rPr>
              <a:t>}{99}</a:t>
            </a:r>
          </a:p>
          <a:p>
            <a:pPr>
              <a:lnSpc>
                <a:spcPct val="90000"/>
              </a:lnSpc>
              <a:buFontTx/>
              <a:buNone/>
            </a:pPr>
            <a:r>
              <a:rPr lang="en-US" b="1" dirty="0">
                <a:solidFill>
                  <a:schemeClr val="tx2"/>
                </a:solidFill>
                <a:latin typeface="Courier New" charset="0"/>
              </a:rPr>
              <a:t>\</a:t>
            </a:r>
            <a:r>
              <a:rPr lang="en-US" b="1" dirty="0" err="1">
                <a:solidFill>
                  <a:schemeClr val="tx2"/>
                </a:solidFill>
                <a:latin typeface="Courier New" charset="0"/>
              </a:rPr>
              <a:t>bibitem</a:t>
            </a:r>
            <a:r>
              <a:rPr lang="en-US" b="1" dirty="0">
                <a:solidFill>
                  <a:schemeClr val="tx2"/>
                </a:solidFill>
                <a:latin typeface="Courier New" charset="0"/>
              </a:rPr>
              <a:t>{WF}</a:t>
            </a:r>
          </a:p>
          <a:p>
            <a:pPr>
              <a:lnSpc>
                <a:spcPct val="90000"/>
              </a:lnSpc>
              <a:buFontTx/>
              <a:buNone/>
            </a:pPr>
            <a:r>
              <a:rPr lang="en-US" b="1" dirty="0">
                <a:solidFill>
                  <a:schemeClr val="tx2"/>
                </a:solidFill>
                <a:latin typeface="Courier New" charset="0"/>
              </a:rPr>
              <a:t>William Falkner, \</a:t>
            </a:r>
            <a:r>
              <a:rPr lang="en-US" b="1" dirty="0" err="1">
                <a:solidFill>
                  <a:schemeClr val="tx2"/>
                </a:solidFill>
                <a:latin typeface="Courier New" charset="0"/>
              </a:rPr>
              <a:t>emph</a:t>
            </a:r>
            <a:r>
              <a:rPr lang="en-US" b="1" dirty="0">
                <a:solidFill>
                  <a:schemeClr val="tx2"/>
                </a:solidFill>
                <a:latin typeface="Courier New" charset="0"/>
              </a:rPr>
              <a:t>{As I Lay Dying}</a:t>
            </a:r>
          </a:p>
          <a:p>
            <a:pPr>
              <a:lnSpc>
                <a:spcPct val="90000"/>
              </a:lnSpc>
              <a:buFontTx/>
              <a:buNone/>
            </a:pPr>
            <a:r>
              <a:rPr lang="en-US" b="1" dirty="0">
                <a:solidFill>
                  <a:schemeClr val="tx2"/>
                </a:solidFill>
                <a:latin typeface="Courier New" charset="0"/>
              </a:rPr>
              <a:t>\end{</a:t>
            </a:r>
            <a:r>
              <a:rPr lang="en-US" b="1" dirty="0" err="1">
                <a:solidFill>
                  <a:schemeClr val="tx2"/>
                </a:solidFill>
                <a:latin typeface="Courier New" charset="0"/>
              </a:rPr>
              <a:t>thebibliography</a:t>
            </a:r>
            <a:r>
              <a:rPr lang="en-US" b="1" dirty="0">
                <a:solidFill>
                  <a:schemeClr val="tx2"/>
                </a:solidFill>
                <a:latin typeface="Courier New" charset="0"/>
              </a:rPr>
              <a:t>}</a:t>
            </a:r>
          </a:p>
          <a:p>
            <a:pPr>
              <a:lnSpc>
                <a:spcPct val="90000"/>
              </a:lnSpc>
              <a:buFontTx/>
              <a:buNone/>
            </a:pPr>
            <a:r>
              <a:rPr lang="en-US" b="1" dirty="0">
                <a:solidFill>
                  <a:schemeClr val="tx2"/>
                </a:solidFill>
                <a:latin typeface="Courier New" charset="0"/>
              </a:rPr>
              <a:t>\end{document}</a:t>
            </a:r>
          </a:p>
        </p:txBody>
      </p:sp>
    </p:spTree>
    <p:extLst>
      <p:ext uri="{BB962C8B-B14F-4D97-AF65-F5344CB8AC3E}">
        <p14:creationId xmlns:p14="http://schemas.microsoft.com/office/powerpoint/2010/main" val="1327402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52400" y="457200"/>
            <a:ext cx="8763000" cy="914400"/>
          </a:xfrm>
        </p:spPr>
        <p:txBody>
          <a:bodyPr/>
          <a:lstStyle/>
          <a:p>
            <a:r>
              <a:rPr lang="en-US" dirty="0"/>
              <a:t>Problem with “raw </a:t>
            </a:r>
            <a:r>
              <a:rPr lang="en-US" dirty="0" err="1"/>
              <a:t>bibilogrophy</a:t>
            </a:r>
            <a:r>
              <a:rPr lang="en-US" dirty="0"/>
              <a:t>” </a:t>
            </a:r>
            <a:br>
              <a:rPr lang="en-US" dirty="0"/>
            </a:br>
            <a:r>
              <a:rPr lang="en-US" dirty="0"/>
              <a:t>or BBL method</a:t>
            </a:r>
          </a:p>
        </p:txBody>
      </p:sp>
      <p:sp>
        <p:nvSpPr>
          <p:cNvPr id="84995" name="Rectangle 3"/>
          <p:cNvSpPr>
            <a:spLocks noGrp="1" noChangeArrowheads="1"/>
          </p:cNvSpPr>
          <p:nvPr>
            <p:ph idx="1"/>
          </p:nvPr>
        </p:nvSpPr>
        <p:spPr/>
        <p:txBody>
          <a:bodyPr/>
          <a:lstStyle/>
          <a:p>
            <a:r>
              <a:rPr lang="en-US" dirty="0"/>
              <a:t>User is burdened with deciding how to format article titles, journal names, proceeding references</a:t>
            </a:r>
          </a:p>
          <a:p>
            <a:r>
              <a:rPr lang="en-US" dirty="0"/>
              <a:t>Difficult to reuse references in other documents</a:t>
            </a:r>
          </a:p>
          <a:p>
            <a:endParaRPr lang="en-US" dirty="0"/>
          </a:p>
        </p:txBody>
      </p:sp>
    </p:spTree>
    <p:extLst>
      <p:ext uri="{BB962C8B-B14F-4D97-AF65-F5344CB8AC3E}">
        <p14:creationId xmlns:p14="http://schemas.microsoft.com/office/powerpoint/2010/main" val="192357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752600"/>
            <a:ext cx="7772400" cy="1143000"/>
          </a:xfrm>
        </p:spPr>
        <p:txBody>
          <a:bodyPr/>
          <a:lstStyle/>
          <a:p>
            <a:r>
              <a:rPr lang="en-US" dirty="0"/>
              <a:t>Quick </a:t>
            </a:r>
            <a:r>
              <a:rPr lang="en-US" dirty="0" err="1"/>
              <a:t>BibTex</a:t>
            </a:r>
            <a:r>
              <a:rPr lang="en-US" dirty="0"/>
              <a:t> Tutorial</a:t>
            </a:r>
          </a:p>
        </p:txBody>
      </p:sp>
      <p:sp>
        <p:nvSpPr>
          <p:cNvPr id="2051" name="Rectangle 3"/>
          <p:cNvSpPr>
            <a:spLocks noGrp="1" noChangeArrowheads="1"/>
          </p:cNvSpPr>
          <p:nvPr>
            <p:ph type="subTitle" idx="1"/>
          </p:nvPr>
        </p:nvSpPr>
        <p:spPr/>
        <p:txBody>
          <a:bodyPr/>
          <a:lstStyle/>
          <a:p>
            <a:endParaRPr lang="en-US"/>
          </a:p>
        </p:txBody>
      </p:sp>
    </p:spTree>
    <p:extLst>
      <p:ext uri="{BB962C8B-B14F-4D97-AF65-F5344CB8AC3E}">
        <p14:creationId xmlns:p14="http://schemas.microsoft.com/office/powerpoint/2010/main" val="21055240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BibTex Tutorial</a:t>
            </a:r>
          </a:p>
        </p:txBody>
      </p:sp>
      <p:sp>
        <p:nvSpPr>
          <p:cNvPr id="3075" name="Rectangle 3"/>
          <p:cNvSpPr>
            <a:spLocks noGrp="1" noChangeArrowheads="1"/>
          </p:cNvSpPr>
          <p:nvPr>
            <p:ph idx="1"/>
          </p:nvPr>
        </p:nvSpPr>
        <p:spPr/>
        <p:txBody>
          <a:bodyPr/>
          <a:lstStyle/>
          <a:p>
            <a:r>
              <a:rPr lang="en-US" dirty="0"/>
              <a:t>Why do you want to learn </a:t>
            </a:r>
            <a:r>
              <a:rPr lang="en-US" dirty="0" err="1"/>
              <a:t>BibTex</a:t>
            </a:r>
            <a:r>
              <a:rPr lang="en-US" dirty="0"/>
              <a:t>?</a:t>
            </a:r>
          </a:p>
          <a:p>
            <a:r>
              <a:rPr lang="en-US" dirty="0"/>
              <a:t>Nuts and Bolts of </a:t>
            </a:r>
            <a:r>
              <a:rPr lang="en-US" dirty="0" err="1"/>
              <a:t>BibTex</a:t>
            </a:r>
            <a:endParaRPr lang="en-US" dirty="0"/>
          </a:p>
          <a:p>
            <a:r>
              <a:rPr lang="en-US" dirty="0"/>
              <a:t>Examples</a:t>
            </a:r>
          </a:p>
          <a:p>
            <a:endParaRPr lang="en-US" dirty="0"/>
          </a:p>
          <a:p>
            <a:r>
              <a:rPr lang="en-US" dirty="0" err="1"/>
              <a:t>BibTeX</a:t>
            </a:r>
            <a:r>
              <a:rPr lang="en-US" dirty="0"/>
              <a:t> is…</a:t>
            </a:r>
          </a:p>
          <a:p>
            <a:pPr lvl="1"/>
            <a:r>
              <a:rPr lang="en-US" dirty="0"/>
              <a:t>A plain-text file format and a program designed to work with </a:t>
            </a:r>
            <a:r>
              <a:rPr lang="en-US" dirty="0" err="1"/>
              <a:t>LaTeX</a:t>
            </a:r>
            <a:endParaRPr lang="en-US" dirty="0"/>
          </a:p>
          <a:p>
            <a:pPr lvl="1"/>
            <a:r>
              <a:rPr lang="en-US" dirty="0"/>
              <a:t>bibliographical information (author name, journal title, date, </a:t>
            </a:r>
            <a:r>
              <a:rPr lang="en-US" dirty="0" err="1"/>
              <a:t>etc</a:t>
            </a:r>
            <a:r>
              <a:rPr lang="en-US" dirty="0"/>
              <a:t>) stored in the file</a:t>
            </a:r>
          </a:p>
          <a:p>
            <a:pPr lvl="1"/>
            <a:r>
              <a:rPr lang="en-US" dirty="0"/>
              <a:t>incorporates </a:t>
            </a:r>
            <a:r>
              <a:rPr lang="en-US" dirty="0" err="1"/>
              <a:t>BibTeX</a:t>
            </a:r>
            <a:r>
              <a:rPr lang="en-US" dirty="0"/>
              <a:t> file (.bib) into </a:t>
            </a:r>
            <a:r>
              <a:rPr lang="en-US" dirty="0" err="1"/>
              <a:t>LaTeX</a:t>
            </a:r>
            <a:r>
              <a:rPr lang="en-US" dirty="0"/>
              <a:t> documents</a:t>
            </a:r>
          </a:p>
          <a:p>
            <a:endParaRPr lang="en-US" dirty="0"/>
          </a:p>
        </p:txBody>
      </p:sp>
    </p:spTree>
    <p:extLst>
      <p:ext uri="{BB962C8B-B14F-4D97-AF65-F5344CB8AC3E}">
        <p14:creationId xmlns:p14="http://schemas.microsoft.com/office/powerpoint/2010/main" val="4051056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t>Why you want to learn BibTex</a:t>
            </a:r>
          </a:p>
        </p:txBody>
      </p:sp>
      <p:sp>
        <p:nvSpPr>
          <p:cNvPr id="4099" name="Rectangle 3"/>
          <p:cNvSpPr>
            <a:spLocks noGrp="1" noChangeArrowheads="1"/>
          </p:cNvSpPr>
          <p:nvPr>
            <p:ph idx="1"/>
          </p:nvPr>
        </p:nvSpPr>
        <p:spPr/>
        <p:txBody>
          <a:bodyPr/>
          <a:lstStyle/>
          <a:p>
            <a:r>
              <a:rPr lang="en-US" dirty="0"/>
              <a:t>Complements </a:t>
            </a:r>
            <a:r>
              <a:rPr lang="en-US" dirty="0" err="1"/>
              <a:t>LaTeX</a:t>
            </a:r>
            <a:r>
              <a:rPr lang="en-US" dirty="0"/>
              <a:t> documents by managing bibliography and references</a:t>
            </a:r>
          </a:p>
          <a:p>
            <a:r>
              <a:rPr lang="en-US" dirty="0"/>
              <a:t>Minimizes the drudgery of formatting, numbering, and referencing</a:t>
            </a:r>
          </a:p>
          <a:p>
            <a:r>
              <a:rPr lang="en-US" dirty="0"/>
              <a:t>Disadvantage:</a:t>
            </a:r>
          </a:p>
          <a:p>
            <a:pPr lvl="1"/>
            <a:r>
              <a:rPr lang="en-US" dirty="0"/>
              <a:t>Steep Learning Curve if you start from </a:t>
            </a:r>
            <a:r>
              <a:rPr lang="en-US" dirty="0" err="1"/>
              <a:t>sratch</a:t>
            </a:r>
            <a:endParaRPr lang="en-US" dirty="0"/>
          </a:p>
          <a:p>
            <a:r>
              <a:rPr lang="en-US" dirty="0"/>
              <a:t>but plenty of tools/source make it easy to use</a:t>
            </a:r>
          </a:p>
        </p:txBody>
      </p:sp>
    </p:spTree>
    <p:extLst>
      <p:ext uri="{BB962C8B-B14F-4D97-AF65-F5344CB8AC3E}">
        <p14:creationId xmlns:p14="http://schemas.microsoft.com/office/powerpoint/2010/main" val="4122403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t>Sample Bibliographic Entry</a:t>
            </a:r>
          </a:p>
        </p:txBody>
      </p:sp>
      <p:sp>
        <p:nvSpPr>
          <p:cNvPr id="71684" name="Rectangle 4"/>
          <p:cNvSpPr>
            <a:spLocks noGrp="1" noChangeArrowheads="1"/>
          </p:cNvSpPr>
          <p:nvPr>
            <p:ph sz="half" idx="1"/>
          </p:nvPr>
        </p:nvSpPr>
        <p:spPr>
          <a:xfrm>
            <a:off x="304800" y="609600"/>
            <a:ext cx="8839200" cy="1828800"/>
          </a:xfrm>
        </p:spPr>
        <p:txBody>
          <a:bodyPr/>
          <a:lstStyle/>
          <a:p>
            <a:pPr>
              <a:lnSpc>
                <a:spcPct val="80000"/>
              </a:lnSpc>
              <a:buFont typeface="Wingdings" charset="0"/>
              <a:buNone/>
            </a:pPr>
            <a:r>
              <a:rPr lang="en-US" sz="2000" dirty="0">
                <a:latin typeface="Courier New" charset="0"/>
              </a:rPr>
              <a:t>@article{ Hemmendinger07,</a:t>
            </a:r>
          </a:p>
          <a:p>
            <a:pPr>
              <a:lnSpc>
                <a:spcPct val="80000"/>
              </a:lnSpc>
              <a:buFont typeface="Wingdings" charset="0"/>
              <a:buNone/>
            </a:pPr>
            <a:r>
              <a:rPr lang="en-US" sz="2000" dirty="0">
                <a:latin typeface="Courier New" charset="0"/>
              </a:rPr>
              <a:t> author = {David </a:t>
            </a:r>
            <a:r>
              <a:rPr lang="en-US" sz="2000" dirty="0" err="1">
                <a:latin typeface="Courier New" charset="0"/>
              </a:rPr>
              <a:t>Hemmendinger</a:t>
            </a:r>
            <a:r>
              <a:rPr lang="en-US" sz="2000" dirty="0">
                <a:latin typeface="Courier New" charset="0"/>
              </a:rPr>
              <a:t>},</a:t>
            </a:r>
          </a:p>
          <a:p>
            <a:pPr>
              <a:lnSpc>
                <a:spcPct val="80000"/>
              </a:lnSpc>
              <a:buFont typeface="Wingdings" charset="0"/>
              <a:buNone/>
            </a:pPr>
            <a:r>
              <a:rPr lang="en-US" sz="2000" dirty="0">
                <a:latin typeface="Courier New" charset="0"/>
              </a:rPr>
              <a:t> title = {The ACM and IEEE-CS guidelines for undergraduate CS education},</a:t>
            </a:r>
          </a:p>
          <a:p>
            <a:pPr>
              <a:lnSpc>
                <a:spcPct val="80000"/>
              </a:lnSpc>
              <a:buFont typeface="Wingdings" charset="0"/>
              <a:buNone/>
            </a:pPr>
            <a:r>
              <a:rPr lang="en-US" sz="2000" dirty="0">
                <a:latin typeface="Courier New" charset="0"/>
              </a:rPr>
              <a:t> journal = {</a:t>
            </a:r>
            <a:r>
              <a:rPr lang="en-US" sz="2000" dirty="0" err="1">
                <a:latin typeface="Courier New" charset="0"/>
              </a:rPr>
              <a:t>Commun</a:t>
            </a:r>
            <a:r>
              <a:rPr lang="en-US" sz="2000" dirty="0">
                <a:latin typeface="Courier New" charset="0"/>
              </a:rPr>
              <a:t>. ACM},</a:t>
            </a:r>
          </a:p>
          <a:p>
            <a:pPr>
              <a:lnSpc>
                <a:spcPct val="80000"/>
              </a:lnSpc>
              <a:buFont typeface="Wingdings" charset="0"/>
              <a:buNone/>
            </a:pPr>
            <a:r>
              <a:rPr lang="en-US" sz="2000" dirty="0">
                <a:latin typeface="Courier New" charset="0"/>
              </a:rPr>
              <a:t> volume = {50},</a:t>
            </a:r>
          </a:p>
          <a:p>
            <a:pPr>
              <a:lnSpc>
                <a:spcPct val="80000"/>
              </a:lnSpc>
              <a:buFont typeface="Wingdings" charset="0"/>
              <a:buNone/>
            </a:pPr>
            <a:r>
              <a:rPr lang="en-US" sz="2000" dirty="0">
                <a:latin typeface="Courier New" charset="0"/>
              </a:rPr>
              <a:t> number = {5},</a:t>
            </a:r>
          </a:p>
          <a:p>
            <a:pPr>
              <a:lnSpc>
                <a:spcPct val="80000"/>
              </a:lnSpc>
              <a:buFont typeface="Wingdings" charset="0"/>
              <a:buNone/>
            </a:pPr>
            <a:r>
              <a:rPr lang="en-US" sz="2000" dirty="0">
                <a:latin typeface="Courier New" charset="0"/>
              </a:rPr>
              <a:t> year = {2007},</a:t>
            </a:r>
          </a:p>
          <a:p>
            <a:pPr>
              <a:lnSpc>
                <a:spcPct val="80000"/>
              </a:lnSpc>
              <a:buFont typeface="Wingdings" charset="0"/>
              <a:buNone/>
            </a:pPr>
            <a:r>
              <a:rPr lang="en-US" sz="2000" dirty="0">
                <a:latin typeface="Courier New" charset="0"/>
              </a:rPr>
              <a:t> </a:t>
            </a:r>
            <a:r>
              <a:rPr lang="en-US" sz="2000" dirty="0" err="1">
                <a:latin typeface="Courier New" charset="0"/>
              </a:rPr>
              <a:t>issn</a:t>
            </a:r>
            <a:r>
              <a:rPr lang="en-US" sz="2000" dirty="0">
                <a:latin typeface="Courier New" charset="0"/>
              </a:rPr>
              <a:t> = {0001-0782},</a:t>
            </a:r>
          </a:p>
          <a:p>
            <a:pPr>
              <a:lnSpc>
                <a:spcPct val="80000"/>
              </a:lnSpc>
              <a:buFont typeface="Wingdings" charset="0"/>
              <a:buNone/>
            </a:pPr>
            <a:r>
              <a:rPr lang="en-US" sz="2000" dirty="0">
                <a:latin typeface="Courier New" charset="0"/>
              </a:rPr>
              <a:t> pages = {46--53},</a:t>
            </a:r>
          </a:p>
          <a:p>
            <a:pPr>
              <a:lnSpc>
                <a:spcPct val="80000"/>
              </a:lnSpc>
              <a:buFont typeface="Wingdings" charset="0"/>
              <a:buNone/>
            </a:pPr>
            <a:r>
              <a:rPr lang="en-US" sz="2000" dirty="0">
                <a:latin typeface="Courier New" charset="0"/>
              </a:rPr>
              <a:t> </a:t>
            </a:r>
            <a:r>
              <a:rPr lang="en-US" sz="2000" dirty="0" err="1">
                <a:latin typeface="Courier New" charset="0"/>
              </a:rPr>
              <a:t>doi</a:t>
            </a:r>
            <a:r>
              <a:rPr lang="en-US" sz="2000" dirty="0">
                <a:latin typeface="Courier New" charset="0"/>
              </a:rPr>
              <a:t> = {http://</a:t>
            </a:r>
            <a:r>
              <a:rPr lang="en-US" sz="2000" dirty="0" err="1">
                <a:latin typeface="Courier New" charset="0"/>
              </a:rPr>
              <a:t>doi.acm.org</a:t>
            </a:r>
            <a:r>
              <a:rPr lang="en-US" sz="2000" dirty="0">
                <a:latin typeface="Courier New" charset="0"/>
              </a:rPr>
              <a:t>/10.1145/1230819.1230838},</a:t>
            </a:r>
          </a:p>
          <a:p>
            <a:pPr>
              <a:lnSpc>
                <a:spcPct val="80000"/>
              </a:lnSpc>
              <a:buFont typeface="Wingdings" charset="0"/>
              <a:buNone/>
            </a:pPr>
            <a:r>
              <a:rPr lang="en-US" sz="2000" dirty="0">
                <a:latin typeface="Courier New" charset="0"/>
              </a:rPr>
              <a:t> publisher = {ACM},</a:t>
            </a:r>
          </a:p>
          <a:p>
            <a:pPr>
              <a:lnSpc>
                <a:spcPct val="80000"/>
              </a:lnSpc>
              <a:buFont typeface="Wingdings" charset="0"/>
              <a:buNone/>
            </a:pPr>
            <a:r>
              <a:rPr lang="en-US" sz="2000" dirty="0">
                <a:latin typeface="Courier New" charset="0"/>
              </a:rPr>
              <a:t> address = {New York, NY, USA},</a:t>
            </a:r>
          </a:p>
          <a:p>
            <a:pPr>
              <a:lnSpc>
                <a:spcPct val="80000"/>
              </a:lnSpc>
              <a:buFont typeface="Wingdings" charset="0"/>
              <a:buNone/>
            </a:pPr>
            <a:r>
              <a:rPr lang="en-US" sz="2000" dirty="0">
                <a:latin typeface="Courier New" charset="0"/>
              </a:rPr>
              <a:t> }</a:t>
            </a:r>
          </a:p>
        </p:txBody>
      </p:sp>
      <p:sp>
        <p:nvSpPr>
          <p:cNvPr id="71685" name="Rectangle 5"/>
          <p:cNvSpPr>
            <a:spLocks noGrp="1" noChangeArrowheads="1"/>
          </p:cNvSpPr>
          <p:nvPr>
            <p:ph sz="half" idx="2"/>
          </p:nvPr>
        </p:nvSpPr>
        <p:spPr>
          <a:xfrm>
            <a:off x="533400" y="4191000"/>
            <a:ext cx="7924800" cy="2057400"/>
          </a:xfrm>
        </p:spPr>
        <p:txBody>
          <a:bodyPr/>
          <a:lstStyle/>
          <a:p>
            <a:pPr>
              <a:lnSpc>
                <a:spcPct val="80000"/>
              </a:lnSpc>
            </a:pPr>
            <a:r>
              <a:rPr lang="en-US" sz="2000" dirty="0"/>
              <a:t>@article lets </a:t>
            </a:r>
            <a:r>
              <a:rPr lang="en-US" sz="2000" dirty="0" err="1"/>
              <a:t>BibTeX</a:t>
            </a:r>
            <a:r>
              <a:rPr lang="en-US" sz="2000" dirty="0"/>
              <a:t> know that the bibliographical entry is an article.</a:t>
            </a:r>
          </a:p>
          <a:p>
            <a:pPr>
              <a:lnSpc>
                <a:spcPct val="80000"/>
              </a:lnSpc>
            </a:pPr>
            <a:r>
              <a:rPr lang="en-US" sz="2000" dirty="0"/>
              <a:t>Other Types:</a:t>
            </a:r>
          </a:p>
          <a:p>
            <a:pPr lvl="1">
              <a:lnSpc>
                <a:spcPct val="80000"/>
              </a:lnSpc>
            </a:pPr>
            <a:r>
              <a:rPr lang="en-US" sz="1800" dirty="0"/>
              <a:t>book</a:t>
            </a:r>
          </a:p>
          <a:p>
            <a:pPr lvl="1">
              <a:lnSpc>
                <a:spcPct val="80000"/>
              </a:lnSpc>
            </a:pPr>
            <a:r>
              <a:rPr lang="en-US" sz="1800" dirty="0" err="1"/>
              <a:t>phdthesis</a:t>
            </a:r>
            <a:endParaRPr lang="en-US" sz="1800" dirty="0"/>
          </a:p>
          <a:p>
            <a:pPr lvl="1">
              <a:lnSpc>
                <a:spcPct val="80000"/>
              </a:lnSpc>
            </a:pPr>
            <a:r>
              <a:rPr lang="en-US" sz="1800" dirty="0"/>
              <a:t>unpublished</a:t>
            </a:r>
          </a:p>
          <a:p>
            <a:pPr lvl="1">
              <a:lnSpc>
                <a:spcPct val="80000"/>
              </a:lnSpc>
            </a:pPr>
            <a:r>
              <a:rPr lang="en-US" sz="1800" dirty="0" err="1"/>
              <a:t>misc</a:t>
            </a:r>
            <a:endParaRPr lang="en-US" sz="1800" dirty="0"/>
          </a:p>
          <a:p>
            <a:pPr lvl="1">
              <a:lnSpc>
                <a:spcPct val="80000"/>
              </a:lnSpc>
            </a:pPr>
            <a:r>
              <a:rPr lang="en-US" sz="1800" dirty="0"/>
              <a:t>and others</a:t>
            </a:r>
          </a:p>
          <a:p>
            <a:pPr>
              <a:lnSpc>
                <a:spcPct val="80000"/>
              </a:lnSpc>
            </a:pPr>
            <a:r>
              <a:rPr lang="en-US" sz="2000" dirty="0"/>
              <a:t>Hemmendinger07 identifies the entry – used when citing it in a </a:t>
            </a:r>
            <a:r>
              <a:rPr lang="en-US" sz="2000" dirty="0" err="1"/>
              <a:t>LaTeX</a:t>
            </a:r>
            <a:r>
              <a:rPr lang="en-US" sz="2000" dirty="0"/>
              <a:t> document. </a:t>
            </a:r>
          </a:p>
          <a:p>
            <a:pPr>
              <a:lnSpc>
                <a:spcPct val="80000"/>
              </a:lnSpc>
            </a:pPr>
            <a:endParaRPr lang="en-US" sz="2000" dirty="0"/>
          </a:p>
        </p:txBody>
      </p:sp>
    </p:spTree>
    <p:extLst>
      <p:ext uri="{BB962C8B-B14F-4D97-AF65-F5344CB8AC3E}">
        <p14:creationId xmlns:p14="http://schemas.microsoft.com/office/powerpoint/2010/main" val="3092065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t>The BibTex Process</a:t>
            </a:r>
          </a:p>
        </p:txBody>
      </p:sp>
      <p:sp>
        <p:nvSpPr>
          <p:cNvPr id="7171" name="Rectangle 3"/>
          <p:cNvSpPr>
            <a:spLocks noGrp="1" noChangeArrowheads="1"/>
          </p:cNvSpPr>
          <p:nvPr>
            <p:ph idx="1"/>
          </p:nvPr>
        </p:nvSpPr>
        <p:spPr/>
        <p:txBody>
          <a:bodyPr/>
          <a:lstStyle/>
          <a:p>
            <a:pPr marL="609600" indent="-609600">
              <a:buFontTx/>
              <a:buAutoNum type="arabicPeriod"/>
            </a:pPr>
            <a:r>
              <a:rPr lang="en-US" sz="2800" dirty="0"/>
              <a:t>Create a </a:t>
            </a:r>
            <a:r>
              <a:rPr lang="en-US" sz="2800" b="1" dirty="0" err="1">
                <a:solidFill>
                  <a:schemeClr val="tx2"/>
                </a:solidFill>
                <a:latin typeface="Courier New" charset="0"/>
              </a:rPr>
              <a:t>BibTex</a:t>
            </a:r>
            <a:r>
              <a:rPr lang="en-US" sz="2800" dirty="0"/>
              <a:t> file with Reference entries (or get from </a:t>
            </a:r>
            <a:r>
              <a:rPr lang="en-US" sz="2800" dirty="0" err="1"/>
              <a:t>Zotero</a:t>
            </a:r>
            <a:r>
              <a:rPr lang="en-US" sz="2800" dirty="0"/>
              <a:t> etc..  But be careful about Bad entries from </a:t>
            </a:r>
            <a:r>
              <a:rPr lang="en-US" sz="2800" dirty="0" err="1"/>
              <a:t>google</a:t>
            </a:r>
            <a:r>
              <a:rPr lang="en-US" sz="2800" dirty="0"/>
              <a:t> scholar)</a:t>
            </a:r>
          </a:p>
          <a:p>
            <a:pPr marL="609600" indent="-609600">
              <a:buFontTx/>
              <a:buAutoNum type="arabicPeriod"/>
            </a:pPr>
            <a:r>
              <a:rPr lang="en-US" sz="2800" dirty="0"/>
              <a:t>Get a </a:t>
            </a:r>
            <a:r>
              <a:rPr lang="en-US" sz="2800" b="1" dirty="0">
                <a:solidFill>
                  <a:schemeClr val="tx2"/>
                </a:solidFill>
                <a:latin typeface="Courier New" charset="0"/>
              </a:rPr>
              <a:t>*.</a:t>
            </a:r>
            <a:r>
              <a:rPr lang="en-US" sz="2800" b="1" dirty="0" err="1">
                <a:solidFill>
                  <a:schemeClr val="tx2"/>
                </a:solidFill>
                <a:latin typeface="Courier New" charset="0"/>
              </a:rPr>
              <a:t>bst</a:t>
            </a:r>
            <a:r>
              <a:rPr lang="en-US" sz="2800" dirty="0"/>
              <a:t> file (bibliographic style file)</a:t>
            </a:r>
          </a:p>
          <a:p>
            <a:pPr marL="609600" indent="-609600">
              <a:buFontTx/>
              <a:buAutoNum type="arabicPeriod"/>
            </a:pPr>
            <a:r>
              <a:rPr lang="ja-JP" altLang="en-US" sz="2800" dirty="0">
                <a:latin typeface="Arial"/>
              </a:rPr>
              <a:t>“</a:t>
            </a:r>
            <a:r>
              <a:rPr lang="en-US" sz="2800" dirty="0"/>
              <a:t>Compile</a:t>
            </a:r>
            <a:r>
              <a:rPr lang="ja-JP" altLang="en-US" sz="2800" dirty="0">
                <a:latin typeface="Arial"/>
              </a:rPr>
              <a:t>”</a:t>
            </a:r>
            <a:r>
              <a:rPr lang="en-US" sz="2800" dirty="0"/>
              <a:t> or </a:t>
            </a:r>
            <a:r>
              <a:rPr lang="ja-JP" altLang="en-US" sz="2800" dirty="0">
                <a:latin typeface="Arial"/>
              </a:rPr>
              <a:t>“</a:t>
            </a:r>
            <a:r>
              <a:rPr lang="en-US" sz="2800" dirty="0"/>
              <a:t>Build</a:t>
            </a:r>
            <a:r>
              <a:rPr lang="ja-JP" altLang="en-US" sz="2800" dirty="0">
                <a:latin typeface="Arial"/>
              </a:rPr>
              <a:t>”</a:t>
            </a:r>
            <a:r>
              <a:rPr lang="en-US" sz="2800" dirty="0"/>
              <a:t> your </a:t>
            </a:r>
            <a:r>
              <a:rPr lang="en-US" sz="2800" b="1" dirty="0" err="1">
                <a:solidFill>
                  <a:schemeClr val="tx2"/>
                </a:solidFill>
                <a:latin typeface="Courier New" charset="0"/>
              </a:rPr>
              <a:t>LaTeX</a:t>
            </a:r>
            <a:r>
              <a:rPr lang="en-US" sz="2800" dirty="0"/>
              <a:t> document to create an </a:t>
            </a:r>
            <a:r>
              <a:rPr lang="en-US" sz="2800" b="1" dirty="0">
                <a:solidFill>
                  <a:schemeClr val="tx2"/>
                </a:solidFill>
                <a:latin typeface="Courier New" charset="0"/>
              </a:rPr>
              <a:t>*.aux</a:t>
            </a:r>
            <a:r>
              <a:rPr lang="en-US" sz="2800" dirty="0"/>
              <a:t> file</a:t>
            </a:r>
          </a:p>
          <a:p>
            <a:pPr marL="609600" indent="-609600">
              <a:buFontTx/>
              <a:buAutoNum type="arabicPeriod"/>
            </a:pPr>
            <a:r>
              <a:rPr lang="en-US" sz="2800" dirty="0"/>
              <a:t>Run </a:t>
            </a:r>
            <a:r>
              <a:rPr lang="en-US" sz="2800" b="1" dirty="0" err="1">
                <a:solidFill>
                  <a:schemeClr val="tx2"/>
                </a:solidFill>
                <a:latin typeface="Courier New" charset="0"/>
              </a:rPr>
              <a:t>BibTeX</a:t>
            </a:r>
            <a:r>
              <a:rPr lang="en-US" sz="2800" dirty="0"/>
              <a:t> on your </a:t>
            </a:r>
            <a:r>
              <a:rPr lang="en-US" sz="2800" b="1" dirty="0" err="1">
                <a:solidFill>
                  <a:schemeClr val="tx2"/>
                </a:solidFill>
                <a:latin typeface="Courier New" charset="0"/>
              </a:rPr>
              <a:t>LaTeX</a:t>
            </a:r>
            <a:r>
              <a:rPr lang="en-US" sz="2800" dirty="0"/>
              <a:t> file</a:t>
            </a:r>
          </a:p>
          <a:p>
            <a:pPr marL="609600" indent="-609600">
              <a:buFontTx/>
              <a:buAutoNum type="arabicPeriod"/>
            </a:pPr>
            <a:r>
              <a:rPr lang="en-US" sz="2800" dirty="0"/>
              <a:t>Run </a:t>
            </a:r>
            <a:r>
              <a:rPr lang="en-US" sz="2800" b="1" dirty="0" err="1">
                <a:solidFill>
                  <a:schemeClr val="tx2"/>
                </a:solidFill>
                <a:latin typeface="Courier New" charset="0"/>
              </a:rPr>
              <a:t>LaTeX</a:t>
            </a:r>
            <a:r>
              <a:rPr lang="en-US" sz="2800" dirty="0"/>
              <a:t> twice on your updated file</a:t>
            </a:r>
          </a:p>
          <a:p>
            <a:pPr marL="609600" indent="-609600">
              <a:buFontTx/>
              <a:buAutoNum type="arabicPeriod"/>
            </a:pPr>
            <a:r>
              <a:rPr lang="en-US" sz="2800" dirty="0"/>
              <a:t>View the </a:t>
            </a:r>
            <a:r>
              <a:rPr lang="en-US" sz="2800" b="1" dirty="0">
                <a:solidFill>
                  <a:schemeClr val="tx2"/>
                </a:solidFill>
                <a:latin typeface="Courier New" charset="0"/>
              </a:rPr>
              <a:t>dvi</a:t>
            </a:r>
            <a:r>
              <a:rPr lang="en-US" sz="2800" dirty="0"/>
              <a:t> or </a:t>
            </a:r>
            <a:r>
              <a:rPr lang="en-US" sz="2800" b="1" dirty="0" err="1">
                <a:solidFill>
                  <a:schemeClr val="tx2"/>
                </a:solidFill>
                <a:latin typeface="Courier New" charset="0"/>
              </a:rPr>
              <a:t>pdf</a:t>
            </a:r>
            <a:r>
              <a:rPr lang="en-US" sz="2800" dirty="0"/>
              <a:t> file</a:t>
            </a:r>
          </a:p>
        </p:txBody>
      </p:sp>
    </p:spTree>
    <p:extLst>
      <p:ext uri="{BB962C8B-B14F-4D97-AF65-F5344CB8AC3E}">
        <p14:creationId xmlns:p14="http://schemas.microsoft.com/office/powerpoint/2010/main" val="909502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1F045281-D5AF-EB41-A140-24CBABED59B3}"/>
              </a:ext>
            </a:extLst>
          </p:cNvPr>
          <p:cNvSpPr>
            <a:spLocks noGrp="1" noChangeArrowheads="1"/>
          </p:cNvSpPr>
          <p:nvPr>
            <p:ph type="title"/>
          </p:nvPr>
        </p:nvSpPr>
        <p:spPr>
          <a:xfrm>
            <a:off x="228600" y="419100"/>
            <a:ext cx="8763000" cy="914400"/>
          </a:xfrm>
        </p:spPr>
        <p:txBody>
          <a:bodyPr/>
          <a:lstStyle/>
          <a:p>
            <a:r>
              <a:rPr lang="en-US" altLang="en-US"/>
              <a:t>Document Structure</a:t>
            </a:r>
          </a:p>
        </p:txBody>
      </p:sp>
      <p:sp>
        <p:nvSpPr>
          <p:cNvPr id="121859" name="Rectangle 3">
            <a:extLst>
              <a:ext uri="{FF2B5EF4-FFF2-40B4-BE49-F238E27FC236}">
                <a16:creationId xmlns:a16="http://schemas.microsoft.com/office/drawing/2014/main" id="{9E539B28-D595-C047-B65B-6B0E003CF1B9}"/>
              </a:ext>
            </a:extLst>
          </p:cNvPr>
          <p:cNvSpPr>
            <a:spLocks noChangeArrowheads="1"/>
          </p:cNvSpPr>
          <p:nvPr/>
        </p:nvSpPr>
        <p:spPr bwMode="auto">
          <a:xfrm>
            <a:off x="4343400" y="1219200"/>
            <a:ext cx="914400" cy="9144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tx1"/>
                </a:solidFill>
                <a:latin typeface="Arial" panose="020B0604020202020204" pitchFamily="34" charset="0"/>
              </a:rPr>
              <a:t>Root</a:t>
            </a:r>
          </a:p>
          <a:p>
            <a:r>
              <a:rPr lang="en-US" altLang="en-US">
                <a:solidFill>
                  <a:schemeClr val="tx1"/>
                </a:solidFill>
                <a:latin typeface="Arial" panose="020B0604020202020204" pitchFamily="34" charset="0"/>
              </a:rPr>
              <a:t>File</a:t>
            </a:r>
          </a:p>
        </p:txBody>
      </p:sp>
      <p:sp>
        <p:nvSpPr>
          <p:cNvPr id="121860" name="Rectangle 4">
            <a:extLst>
              <a:ext uri="{FF2B5EF4-FFF2-40B4-BE49-F238E27FC236}">
                <a16:creationId xmlns:a16="http://schemas.microsoft.com/office/drawing/2014/main" id="{544F9E25-000A-0B45-A687-FEFD3D4934C2}"/>
              </a:ext>
            </a:extLst>
          </p:cNvPr>
          <p:cNvSpPr>
            <a:spLocks noChangeArrowheads="1"/>
          </p:cNvSpPr>
          <p:nvPr/>
        </p:nvSpPr>
        <p:spPr bwMode="auto">
          <a:xfrm>
            <a:off x="1219200" y="2895600"/>
            <a:ext cx="1524000" cy="9144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tx1"/>
                </a:solidFill>
                <a:latin typeface="Arial" panose="020B0604020202020204" pitchFamily="34" charset="0"/>
              </a:rPr>
              <a:t>Intro.tex</a:t>
            </a:r>
          </a:p>
        </p:txBody>
      </p:sp>
      <p:sp>
        <p:nvSpPr>
          <p:cNvPr id="121861" name="Rectangle 5">
            <a:extLst>
              <a:ext uri="{FF2B5EF4-FFF2-40B4-BE49-F238E27FC236}">
                <a16:creationId xmlns:a16="http://schemas.microsoft.com/office/drawing/2014/main" id="{CC07D965-08F9-3C4A-BC89-27D3E66D0614}"/>
              </a:ext>
            </a:extLst>
          </p:cNvPr>
          <p:cNvSpPr>
            <a:spLocks noChangeArrowheads="1"/>
          </p:cNvSpPr>
          <p:nvPr/>
        </p:nvSpPr>
        <p:spPr bwMode="auto">
          <a:xfrm>
            <a:off x="3276600" y="2895600"/>
            <a:ext cx="1524000" cy="9144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tx1"/>
                </a:solidFill>
                <a:latin typeface="Arial" panose="020B0604020202020204" pitchFamily="34" charset="0"/>
              </a:rPr>
              <a:t>Results.tex</a:t>
            </a:r>
          </a:p>
        </p:txBody>
      </p:sp>
      <p:sp>
        <p:nvSpPr>
          <p:cNvPr id="121862" name="Rectangle 6">
            <a:extLst>
              <a:ext uri="{FF2B5EF4-FFF2-40B4-BE49-F238E27FC236}">
                <a16:creationId xmlns:a16="http://schemas.microsoft.com/office/drawing/2014/main" id="{8937BCDA-05FF-214B-B4B3-3B1CE27F6D90}"/>
              </a:ext>
            </a:extLst>
          </p:cNvPr>
          <p:cNvSpPr>
            <a:spLocks noChangeArrowheads="1"/>
          </p:cNvSpPr>
          <p:nvPr/>
        </p:nvSpPr>
        <p:spPr bwMode="auto">
          <a:xfrm>
            <a:off x="5334000" y="2895600"/>
            <a:ext cx="1524000" cy="9144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tx1"/>
                </a:solidFill>
                <a:latin typeface="Arial" panose="020B0604020202020204" pitchFamily="34" charset="0"/>
              </a:rPr>
              <a:t>Conc.tex</a:t>
            </a:r>
          </a:p>
        </p:txBody>
      </p:sp>
      <p:sp>
        <p:nvSpPr>
          <p:cNvPr id="121863" name="Rectangle 7">
            <a:extLst>
              <a:ext uri="{FF2B5EF4-FFF2-40B4-BE49-F238E27FC236}">
                <a16:creationId xmlns:a16="http://schemas.microsoft.com/office/drawing/2014/main" id="{0335F605-275A-EB41-A8DA-79A483A74434}"/>
              </a:ext>
            </a:extLst>
          </p:cNvPr>
          <p:cNvSpPr>
            <a:spLocks noChangeArrowheads="1"/>
          </p:cNvSpPr>
          <p:nvPr/>
        </p:nvSpPr>
        <p:spPr bwMode="auto">
          <a:xfrm>
            <a:off x="1104900" y="4065814"/>
            <a:ext cx="1219200" cy="91440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chemeClr val="tx1"/>
                </a:solidFill>
                <a:latin typeface="Arial" panose="020B0604020202020204" pitchFamily="34" charset="0"/>
              </a:rPr>
              <a:t>Fig1.pdf</a:t>
            </a:r>
          </a:p>
        </p:txBody>
      </p:sp>
      <p:sp>
        <p:nvSpPr>
          <p:cNvPr id="121864" name="Rectangle 8">
            <a:extLst>
              <a:ext uri="{FF2B5EF4-FFF2-40B4-BE49-F238E27FC236}">
                <a16:creationId xmlns:a16="http://schemas.microsoft.com/office/drawing/2014/main" id="{D8CEB993-DBD3-BF49-8EAB-C68200A2AEBE}"/>
              </a:ext>
            </a:extLst>
          </p:cNvPr>
          <p:cNvSpPr>
            <a:spLocks noChangeArrowheads="1"/>
          </p:cNvSpPr>
          <p:nvPr/>
        </p:nvSpPr>
        <p:spPr bwMode="auto">
          <a:xfrm>
            <a:off x="2743200" y="4343400"/>
            <a:ext cx="1295400" cy="9144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tx1"/>
                </a:solidFill>
                <a:latin typeface="Arial" panose="020B0604020202020204" pitchFamily="34" charset="0"/>
              </a:rPr>
              <a:t>Sec1.tex</a:t>
            </a:r>
          </a:p>
        </p:txBody>
      </p:sp>
      <p:sp>
        <p:nvSpPr>
          <p:cNvPr id="121865" name="Rectangle 9">
            <a:extLst>
              <a:ext uri="{FF2B5EF4-FFF2-40B4-BE49-F238E27FC236}">
                <a16:creationId xmlns:a16="http://schemas.microsoft.com/office/drawing/2014/main" id="{92F09E74-53DF-6240-B8F8-C0A1B30742AF}"/>
              </a:ext>
            </a:extLst>
          </p:cNvPr>
          <p:cNvSpPr>
            <a:spLocks noChangeArrowheads="1"/>
          </p:cNvSpPr>
          <p:nvPr/>
        </p:nvSpPr>
        <p:spPr bwMode="auto">
          <a:xfrm>
            <a:off x="4114800" y="4343400"/>
            <a:ext cx="1295400" cy="9144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tx1"/>
                </a:solidFill>
                <a:latin typeface="Arial" panose="020B0604020202020204" pitchFamily="34" charset="0"/>
              </a:rPr>
              <a:t>Sec2.tex</a:t>
            </a:r>
          </a:p>
        </p:txBody>
      </p:sp>
      <p:sp>
        <p:nvSpPr>
          <p:cNvPr id="121866" name="Rectangle 10">
            <a:extLst>
              <a:ext uri="{FF2B5EF4-FFF2-40B4-BE49-F238E27FC236}">
                <a16:creationId xmlns:a16="http://schemas.microsoft.com/office/drawing/2014/main" id="{F1DF7EA7-AD1D-7044-9033-CDEFDACEAD0A}"/>
              </a:ext>
            </a:extLst>
          </p:cNvPr>
          <p:cNvSpPr>
            <a:spLocks noChangeArrowheads="1"/>
          </p:cNvSpPr>
          <p:nvPr/>
        </p:nvSpPr>
        <p:spPr bwMode="auto">
          <a:xfrm>
            <a:off x="2819400" y="5715000"/>
            <a:ext cx="1066800" cy="9144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tx1"/>
                </a:solidFill>
                <a:latin typeface="Arial" panose="020B0604020202020204" pitchFamily="34" charset="0"/>
              </a:rPr>
              <a:t>Tab.tex</a:t>
            </a:r>
          </a:p>
        </p:txBody>
      </p:sp>
      <p:sp>
        <p:nvSpPr>
          <p:cNvPr id="121867" name="Rectangle 11">
            <a:extLst>
              <a:ext uri="{FF2B5EF4-FFF2-40B4-BE49-F238E27FC236}">
                <a16:creationId xmlns:a16="http://schemas.microsoft.com/office/drawing/2014/main" id="{7D60A989-D4CD-A947-85F8-40CCFC0102AA}"/>
              </a:ext>
            </a:extLst>
          </p:cNvPr>
          <p:cNvSpPr>
            <a:spLocks noChangeArrowheads="1"/>
          </p:cNvSpPr>
          <p:nvPr/>
        </p:nvSpPr>
        <p:spPr bwMode="auto">
          <a:xfrm>
            <a:off x="7391400" y="2057400"/>
            <a:ext cx="1295400" cy="9144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tx1"/>
                </a:solidFill>
                <a:latin typeface="Arial" panose="020B0604020202020204" pitchFamily="34" charset="0"/>
              </a:rPr>
              <a:t>Local.bib</a:t>
            </a:r>
          </a:p>
        </p:txBody>
      </p:sp>
      <p:sp>
        <p:nvSpPr>
          <p:cNvPr id="121868" name="Rectangle 12">
            <a:extLst>
              <a:ext uri="{FF2B5EF4-FFF2-40B4-BE49-F238E27FC236}">
                <a16:creationId xmlns:a16="http://schemas.microsoft.com/office/drawing/2014/main" id="{134837A0-1788-7C4D-B72F-73BEFD2A3681}"/>
              </a:ext>
            </a:extLst>
          </p:cNvPr>
          <p:cNvSpPr>
            <a:spLocks noChangeArrowheads="1"/>
          </p:cNvSpPr>
          <p:nvPr/>
        </p:nvSpPr>
        <p:spPr bwMode="auto">
          <a:xfrm>
            <a:off x="4267200" y="5715000"/>
            <a:ext cx="1219200" cy="914400"/>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dirty="0">
                <a:solidFill>
                  <a:schemeClr val="tx1"/>
                </a:solidFill>
                <a:latin typeface="Arial" panose="020B0604020202020204" pitchFamily="34" charset="0"/>
              </a:rPr>
              <a:t>Fig2.pdf</a:t>
            </a:r>
          </a:p>
        </p:txBody>
      </p:sp>
      <p:cxnSp>
        <p:nvCxnSpPr>
          <p:cNvPr id="121869" name="AutoShape 13">
            <a:extLst>
              <a:ext uri="{FF2B5EF4-FFF2-40B4-BE49-F238E27FC236}">
                <a16:creationId xmlns:a16="http://schemas.microsoft.com/office/drawing/2014/main" id="{F0BCB50F-FF5C-2040-B679-97FFC5844EB0}"/>
              </a:ext>
            </a:extLst>
          </p:cNvPr>
          <p:cNvCxnSpPr>
            <a:cxnSpLocks noChangeShapeType="1"/>
            <a:stCxn id="121859" idx="2"/>
            <a:endCxn id="121860" idx="0"/>
          </p:cNvCxnSpPr>
          <p:nvPr/>
        </p:nvCxnSpPr>
        <p:spPr bwMode="auto">
          <a:xfrm flipH="1">
            <a:off x="1981200" y="2133600"/>
            <a:ext cx="2819400" cy="762000"/>
          </a:xfrm>
          <a:prstGeom prst="straightConnector1">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70" name="AutoShape 14">
            <a:extLst>
              <a:ext uri="{FF2B5EF4-FFF2-40B4-BE49-F238E27FC236}">
                <a16:creationId xmlns:a16="http://schemas.microsoft.com/office/drawing/2014/main" id="{73EBEC2C-EF44-0947-9C81-60604A6B6034}"/>
              </a:ext>
            </a:extLst>
          </p:cNvPr>
          <p:cNvCxnSpPr>
            <a:cxnSpLocks noChangeShapeType="1"/>
            <a:stCxn id="121859" idx="2"/>
            <a:endCxn id="121861" idx="0"/>
          </p:cNvCxnSpPr>
          <p:nvPr/>
        </p:nvCxnSpPr>
        <p:spPr bwMode="auto">
          <a:xfrm flipH="1">
            <a:off x="4038600" y="2133600"/>
            <a:ext cx="762000" cy="762000"/>
          </a:xfrm>
          <a:prstGeom prst="straightConnector1">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71" name="AutoShape 15">
            <a:extLst>
              <a:ext uri="{FF2B5EF4-FFF2-40B4-BE49-F238E27FC236}">
                <a16:creationId xmlns:a16="http://schemas.microsoft.com/office/drawing/2014/main" id="{03163AD4-2B3F-1744-886D-9659E3163ADA}"/>
              </a:ext>
            </a:extLst>
          </p:cNvPr>
          <p:cNvCxnSpPr>
            <a:cxnSpLocks noChangeShapeType="1"/>
            <a:stCxn id="121859" idx="2"/>
            <a:endCxn id="121862" idx="0"/>
          </p:cNvCxnSpPr>
          <p:nvPr/>
        </p:nvCxnSpPr>
        <p:spPr bwMode="auto">
          <a:xfrm>
            <a:off x="4800600" y="2133600"/>
            <a:ext cx="1295400" cy="762000"/>
          </a:xfrm>
          <a:prstGeom prst="straightConnector1">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72" name="AutoShape 16">
            <a:extLst>
              <a:ext uri="{FF2B5EF4-FFF2-40B4-BE49-F238E27FC236}">
                <a16:creationId xmlns:a16="http://schemas.microsoft.com/office/drawing/2014/main" id="{84FF382D-37F3-344E-8F37-44140363D409}"/>
              </a:ext>
            </a:extLst>
          </p:cNvPr>
          <p:cNvCxnSpPr>
            <a:cxnSpLocks noChangeShapeType="1"/>
            <a:stCxn id="121859" idx="2"/>
            <a:endCxn id="121867" idx="1"/>
          </p:cNvCxnSpPr>
          <p:nvPr/>
        </p:nvCxnSpPr>
        <p:spPr bwMode="auto">
          <a:xfrm>
            <a:off x="4800600" y="2133600"/>
            <a:ext cx="2590800" cy="381000"/>
          </a:xfrm>
          <a:prstGeom prst="straightConnector1">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73" name="AutoShape 17">
            <a:extLst>
              <a:ext uri="{FF2B5EF4-FFF2-40B4-BE49-F238E27FC236}">
                <a16:creationId xmlns:a16="http://schemas.microsoft.com/office/drawing/2014/main" id="{9A2BAC70-74A2-1845-8249-9AF3C3AC69B9}"/>
              </a:ext>
            </a:extLst>
          </p:cNvPr>
          <p:cNvCxnSpPr>
            <a:cxnSpLocks noChangeShapeType="1"/>
            <a:stCxn id="121860" idx="2"/>
            <a:endCxn id="121863" idx="0"/>
          </p:cNvCxnSpPr>
          <p:nvPr/>
        </p:nvCxnSpPr>
        <p:spPr bwMode="auto">
          <a:xfrm flipH="1">
            <a:off x="1714500" y="3810000"/>
            <a:ext cx="266700" cy="255814"/>
          </a:xfrm>
          <a:prstGeom prst="straightConnector1">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74" name="AutoShape 18">
            <a:extLst>
              <a:ext uri="{FF2B5EF4-FFF2-40B4-BE49-F238E27FC236}">
                <a16:creationId xmlns:a16="http://schemas.microsoft.com/office/drawing/2014/main" id="{3F43873A-512F-BB4D-8D95-4B42C4841A62}"/>
              </a:ext>
            </a:extLst>
          </p:cNvPr>
          <p:cNvCxnSpPr>
            <a:cxnSpLocks noChangeShapeType="1"/>
            <a:stCxn id="121861" idx="2"/>
            <a:endCxn id="121864" idx="0"/>
          </p:cNvCxnSpPr>
          <p:nvPr/>
        </p:nvCxnSpPr>
        <p:spPr bwMode="auto">
          <a:xfrm flipH="1">
            <a:off x="3390900" y="3810000"/>
            <a:ext cx="647700" cy="533400"/>
          </a:xfrm>
          <a:prstGeom prst="straightConnector1">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75" name="AutoShape 19">
            <a:extLst>
              <a:ext uri="{FF2B5EF4-FFF2-40B4-BE49-F238E27FC236}">
                <a16:creationId xmlns:a16="http://schemas.microsoft.com/office/drawing/2014/main" id="{25B56714-EC49-004D-B56C-D7BC1B3F254A}"/>
              </a:ext>
            </a:extLst>
          </p:cNvPr>
          <p:cNvCxnSpPr>
            <a:cxnSpLocks noChangeShapeType="1"/>
            <a:stCxn id="121861" idx="2"/>
            <a:endCxn id="121865" idx="0"/>
          </p:cNvCxnSpPr>
          <p:nvPr/>
        </p:nvCxnSpPr>
        <p:spPr bwMode="auto">
          <a:xfrm>
            <a:off x="4038600" y="3810000"/>
            <a:ext cx="723900" cy="533400"/>
          </a:xfrm>
          <a:prstGeom prst="straightConnector1">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76" name="AutoShape 20">
            <a:extLst>
              <a:ext uri="{FF2B5EF4-FFF2-40B4-BE49-F238E27FC236}">
                <a16:creationId xmlns:a16="http://schemas.microsoft.com/office/drawing/2014/main" id="{16E4D81A-CA70-924F-868A-AAD6065283AA}"/>
              </a:ext>
            </a:extLst>
          </p:cNvPr>
          <p:cNvCxnSpPr>
            <a:cxnSpLocks noChangeShapeType="1"/>
            <a:stCxn id="121864" idx="2"/>
            <a:endCxn id="121866" idx="0"/>
          </p:cNvCxnSpPr>
          <p:nvPr/>
        </p:nvCxnSpPr>
        <p:spPr bwMode="auto">
          <a:xfrm flipH="1">
            <a:off x="3352800" y="5257800"/>
            <a:ext cx="38100" cy="457200"/>
          </a:xfrm>
          <a:prstGeom prst="straightConnector1">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877" name="AutoShape 21">
            <a:extLst>
              <a:ext uri="{FF2B5EF4-FFF2-40B4-BE49-F238E27FC236}">
                <a16:creationId xmlns:a16="http://schemas.microsoft.com/office/drawing/2014/main" id="{F87278E3-A11A-904F-8C2D-62AAA26E60FD}"/>
              </a:ext>
            </a:extLst>
          </p:cNvPr>
          <p:cNvCxnSpPr>
            <a:cxnSpLocks noChangeShapeType="1"/>
            <a:stCxn id="121865" idx="2"/>
            <a:endCxn id="121868" idx="0"/>
          </p:cNvCxnSpPr>
          <p:nvPr/>
        </p:nvCxnSpPr>
        <p:spPr bwMode="auto">
          <a:xfrm>
            <a:off x="4762500" y="5257800"/>
            <a:ext cx="114300" cy="457200"/>
          </a:xfrm>
          <a:prstGeom prst="straightConnector1">
            <a:avLst/>
          </a:prstGeom>
          <a:noFill/>
          <a:ln w="571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878" name="AutoShape 22">
            <a:extLst>
              <a:ext uri="{FF2B5EF4-FFF2-40B4-BE49-F238E27FC236}">
                <a16:creationId xmlns:a16="http://schemas.microsoft.com/office/drawing/2014/main" id="{CD9E3C88-795E-7C49-ABE9-6128E6390AFE}"/>
              </a:ext>
            </a:extLst>
          </p:cNvPr>
          <p:cNvSpPr>
            <a:spLocks noChangeArrowheads="1"/>
          </p:cNvSpPr>
          <p:nvPr/>
        </p:nvSpPr>
        <p:spPr bwMode="auto">
          <a:xfrm>
            <a:off x="228600" y="5181600"/>
            <a:ext cx="1676400" cy="838200"/>
          </a:xfrm>
          <a:prstGeom prst="wedgeEllipseCallout">
            <a:avLst>
              <a:gd name="adj1" fmla="val 38518"/>
              <a:gd name="adj2" fmla="val -76649"/>
            </a:avLst>
          </a:prstGeom>
          <a:solidFill>
            <a:srgbClr val="FFCC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en-US" dirty="0">
                <a:solidFill>
                  <a:schemeClr val="tx1"/>
                </a:solidFill>
                <a:latin typeface="Arial" panose="020B0604020202020204" pitchFamily="34" charset="0"/>
              </a:rPr>
              <a:t>matplotlib</a:t>
            </a:r>
          </a:p>
        </p:txBody>
      </p:sp>
      <p:sp>
        <p:nvSpPr>
          <p:cNvPr id="121879" name="AutoShape 23">
            <a:extLst>
              <a:ext uri="{FF2B5EF4-FFF2-40B4-BE49-F238E27FC236}">
                <a16:creationId xmlns:a16="http://schemas.microsoft.com/office/drawing/2014/main" id="{348E70F8-CBDC-154D-B30C-3E4C2CDB8C85}"/>
              </a:ext>
            </a:extLst>
          </p:cNvPr>
          <p:cNvSpPr>
            <a:spLocks noChangeArrowheads="1"/>
          </p:cNvSpPr>
          <p:nvPr/>
        </p:nvSpPr>
        <p:spPr bwMode="auto">
          <a:xfrm>
            <a:off x="1295400" y="5791200"/>
            <a:ext cx="1295400" cy="838200"/>
          </a:xfrm>
          <a:prstGeom prst="wedgeEllipseCallout">
            <a:avLst>
              <a:gd name="adj1" fmla="val 98773"/>
              <a:gd name="adj2" fmla="val 31250"/>
            </a:avLst>
          </a:prstGeom>
          <a:solidFill>
            <a:srgbClr val="FFCC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en-US">
                <a:solidFill>
                  <a:schemeClr val="tx1"/>
                </a:solidFill>
                <a:latin typeface="Arial" panose="020B0604020202020204" pitchFamily="34" charset="0"/>
              </a:rPr>
              <a:t>script</a:t>
            </a:r>
          </a:p>
        </p:txBody>
      </p:sp>
      <p:sp>
        <p:nvSpPr>
          <p:cNvPr id="121880" name="AutoShape 24">
            <a:extLst>
              <a:ext uri="{FF2B5EF4-FFF2-40B4-BE49-F238E27FC236}">
                <a16:creationId xmlns:a16="http://schemas.microsoft.com/office/drawing/2014/main" id="{5E99793D-2317-984F-ACF0-740010B949B7}"/>
              </a:ext>
            </a:extLst>
          </p:cNvPr>
          <p:cNvSpPr>
            <a:spLocks noChangeArrowheads="1"/>
          </p:cNvSpPr>
          <p:nvPr/>
        </p:nvSpPr>
        <p:spPr bwMode="auto">
          <a:xfrm>
            <a:off x="5715000" y="5410200"/>
            <a:ext cx="1676400" cy="914400"/>
          </a:xfrm>
          <a:prstGeom prst="wedgeEllipseCallout">
            <a:avLst>
              <a:gd name="adj1" fmla="val -86079"/>
              <a:gd name="adj2" fmla="val 10417"/>
            </a:avLst>
          </a:prstGeom>
          <a:solidFill>
            <a:srgbClr val="FFCC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en-US">
                <a:solidFill>
                  <a:schemeClr val="tx1"/>
                </a:solidFill>
                <a:latin typeface="Arial" panose="020B0604020202020204" pitchFamily="34" charset="0"/>
              </a:rPr>
              <a:t>gnuplot</a:t>
            </a:r>
          </a:p>
        </p:txBody>
      </p:sp>
    </p:spTree>
    <p:extLst>
      <p:ext uri="{BB962C8B-B14F-4D97-AF65-F5344CB8AC3E}">
        <p14:creationId xmlns:p14="http://schemas.microsoft.com/office/powerpoint/2010/main" val="29905917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Types of Documents BibTex can handle</a:t>
            </a:r>
          </a:p>
        </p:txBody>
      </p:sp>
      <p:sp>
        <p:nvSpPr>
          <p:cNvPr id="49155" name="Rectangle 3"/>
          <p:cNvSpPr>
            <a:spLocks noGrp="1" noChangeArrowheads="1"/>
          </p:cNvSpPr>
          <p:nvPr>
            <p:ph sz="half" idx="1"/>
          </p:nvPr>
        </p:nvSpPr>
        <p:spPr/>
        <p:txBody>
          <a:bodyPr/>
          <a:lstStyle/>
          <a:p>
            <a:r>
              <a:rPr lang="en-US"/>
              <a:t>ARTICLE</a:t>
            </a:r>
          </a:p>
          <a:p>
            <a:r>
              <a:rPr lang="en-US"/>
              <a:t>BOOK</a:t>
            </a:r>
          </a:p>
          <a:p>
            <a:r>
              <a:rPr lang="en-US"/>
              <a:t>BOOKLET</a:t>
            </a:r>
          </a:p>
          <a:p>
            <a:r>
              <a:rPr lang="en-US"/>
              <a:t>INBOOK</a:t>
            </a:r>
          </a:p>
          <a:p>
            <a:r>
              <a:rPr lang="en-US"/>
              <a:t>INCOLLECTION</a:t>
            </a:r>
          </a:p>
          <a:p>
            <a:r>
              <a:rPr lang="en-US"/>
              <a:t>INPROCEEDINGS</a:t>
            </a:r>
          </a:p>
          <a:p>
            <a:r>
              <a:rPr lang="en-US"/>
              <a:t>MANUAL</a:t>
            </a:r>
          </a:p>
          <a:p>
            <a:endParaRPr lang="en-US"/>
          </a:p>
        </p:txBody>
      </p:sp>
      <p:sp>
        <p:nvSpPr>
          <p:cNvPr id="49156" name="Rectangle 4"/>
          <p:cNvSpPr>
            <a:spLocks noGrp="1" noChangeArrowheads="1"/>
          </p:cNvSpPr>
          <p:nvPr>
            <p:ph sz="half" idx="2"/>
          </p:nvPr>
        </p:nvSpPr>
        <p:spPr/>
        <p:txBody>
          <a:bodyPr/>
          <a:lstStyle/>
          <a:p>
            <a:r>
              <a:rPr lang="en-US"/>
              <a:t>MISC</a:t>
            </a:r>
          </a:p>
          <a:p>
            <a:r>
              <a:rPr lang="en-US"/>
              <a:t>PHDTHESIS</a:t>
            </a:r>
          </a:p>
          <a:p>
            <a:r>
              <a:rPr lang="en-US"/>
              <a:t>PROCEEDINGS</a:t>
            </a:r>
          </a:p>
          <a:p>
            <a:r>
              <a:rPr lang="en-US"/>
              <a:t>TECHREPORT</a:t>
            </a:r>
          </a:p>
          <a:p>
            <a:r>
              <a:rPr lang="en-US"/>
              <a:t>UNPUBLISHED</a:t>
            </a:r>
          </a:p>
        </p:txBody>
      </p:sp>
    </p:spTree>
    <p:extLst>
      <p:ext uri="{BB962C8B-B14F-4D97-AF65-F5344CB8AC3E}">
        <p14:creationId xmlns:p14="http://schemas.microsoft.com/office/powerpoint/2010/main" val="762149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04800" y="685800"/>
            <a:ext cx="8534400" cy="609600"/>
          </a:xfrm>
        </p:spPr>
        <p:txBody>
          <a:bodyPr>
            <a:normAutofit fontScale="90000"/>
          </a:bodyPr>
          <a:lstStyle/>
          <a:p>
            <a:r>
              <a:rPr lang="en-US" dirty="0"/>
              <a:t>Each Document type can have the following entries</a:t>
            </a:r>
          </a:p>
        </p:txBody>
      </p:sp>
      <p:sp>
        <p:nvSpPr>
          <p:cNvPr id="51203" name="Rectangle 3"/>
          <p:cNvSpPr>
            <a:spLocks noGrp="1" noChangeArrowheads="1"/>
          </p:cNvSpPr>
          <p:nvPr>
            <p:ph sz="half" idx="1"/>
          </p:nvPr>
        </p:nvSpPr>
        <p:spPr>
          <a:xfrm>
            <a:off x="685800" y="1752600"/>
            <a:ext cx="3810000" cy="4114800"/>
          </a:xfrm>
        </p:spPr>
        <p:txBody>
          <a:bodyPr/>
          <a:lstStyle/>
          <a:p>
            <a:pPr>
              <a:lnSpc>
                <a:spcPct val="90000"/>
              </a:lnSpc>
            </a:pPr>
            <a:r>
              <a:rPr lang="en-US" sz="2400"/>
              <a:t>address</a:t>
            </a:r>
          </a:p>
          <a:p>
            <a:pPr>
              <a:lnSpc>
                <a:spcPct val="90000"/>
              </a:lnSpc>
            </a:pPr>
            <a:r>
              <a:rPr lang="en-US" sz="2400"/>
              <a:t>author</a:t>
            </a:r>
          </a:p>
          <a:p>
            <a:pPr>
              <a:lnSpc>
                <a:spcPct val="90000"/>
              </a:lnSpc>
            </a:pPr>
            <a:r>
              <a:rPr lang="en-US" sz="2400"/>
              <a:t>booktitle</a:t>
            </a:r>
          </a:p>
          <a:p>
            <a:pPr>
              <a:lnSpc>
                <a:spcPct val="90000"/>
              </a:lnSpc>
            </a:pPr>
            <a:r>
              <a:rPr lang="en-US" sz="2400"/>
              <a:t>chapter</a:t>
            </a:r>
          </a:p>
          <a:p>
            <a:pPr>
              <a:lnSpc>
                <a:spcPct val="90000"/>
              </a:lnSpc>
            </a:pPr>
            <a:r>
              <a:rPr lang="en-US" sz="2400"/>
              <a:t>crossref</a:t>
            </a:r>
          </a:p>
          <a:p>
            <a:pPr>
              <a:lnSpc>
                <a:spcPct val="90000"/>
              </a:lnSpc>
            </a:pPr>
            <a:r>
              <a:rPr lang="en-US" sz="2400"/>
              <a:t>edition</a:t>
            </a:r>
          </a:p>
          <a:p>
            <a:pPr>
              <a:lnSpc>
                <a:spcPct val="90000"/>
              </a:lnSpc>
            </a:pPr>
            <a:r>
              <a:rPr lang="en-US" sz="2400"/>
              <a:t>editor</a:t>
            </a:r>
          </a:p>
          <a:p>
            <a:pPr>
              <a:lnSpc>
                <a:spcPct val="90000"/>
              </a:lnSpc>
            </a:pPr>
            <a:r>
              <a:rPr lang="en-US" sz="2400"/>
              <a:t>howpublished</a:t>
            </a:r>
          </a:p>
          <a:p>
            <a:pPr>
              <a:lnSpc>
                <a:spcPct val="90000"/>
              </a:lnSpc>
            </a:pPr>
            <a:r>
              <a:rPr lang="en-US" sz="2400"/>
              <a:t>institution</a:t>
            </a:r>
          </a:p>
          <a:p>
            <a:pPr>
              <a:lnSpc>
                <a:spcPct val="90000"/>
              </a:lnSpc>
            </a:pPr>
            <a:r>
              <a:rPr lang="en-US" sz="2400"/>
              <a:t>journal</a:t>
            </a:r>
          </a:p>
          <a:p>
            <a:pPr>
              <a:lnSpc>
                <a:spcPct val="90000"/>
              </a:lnSpc>
            </a:pPr>
            <a:r>
              <a:rPr lang="en-US" sz="2400"/>
              <a:t>key</a:t>
            </a:r>
          </a:p>
          <a:p>
            <a:pPr>
              <a:lnSpc>
                <a:spcPct val="90000"/>
              </a:lnSpc>
            </a:pPr>
            <a:r>
              <a:rPr lang="en-US" sz="2400"/>
              <a:t>language</a:t>
            </a:r>
          </a:p>
        </p:txBody>
      </p:sp>
      <p:sp>
        <p:nvSpPr>
          <p:cNvPr id="51204" name="Rectangle 4"/>
          <p:cNvSpPr>
            <a:spLocks noGrp="1" noChangeArrowheads="1"/>
          </p:cNvSpPr>
          <p:nvPr>
            <p:ph sz="half" idx="2"/>
          </p:nvPr>
        </p:nvSpPr>
        <p:spPr>
          <a:xfrm>
            <a:off x="5105400" y="1828800"/>
            <a:ext cx="4267200" cy="4114800"/>
          </a:xfrm>
        </p:spPr>
        <p:txBody>
          <a:bodyPr/>
          <a:lstStyle/>
          <a:p>
            <a:pPr>
              <a:lnSpc>
                <a:spcPct val="90000"/>
              </a:lnSpc>
            </a:pPr>
            <a:r>
              <a:rPr lang="en-US" sz="2400"/>
              <a:t>month</a:t>
            </a:r>
          </a:p>
          <a:p>
            <a:pPr>
              <a:lnSpc>
                <a:spcPct val="90000"/>
              </a:lnSpc>
            </a:pPr>
            <a:r>
              <a:rPr lang="en-US" sz="2400"/>
              <a:t>note</a:t>
            </a:r>
          </a:p>
          <a:p>
            <a:pPr>
              <a:lnSpc>
                <a:spcPct val="90000"/>
              </a:lnSpc>
            </a:pPr>
            <a:r>
              <a:rPr lang="en-US" sz="2400"/>
              <a:t>number</a:t>
            </a:r>
          </a:p>
          <a:p>
            <a:pPr>
              <a:lnSpc>
                <a:spcPct val="90000"/>
              </a:lnSpc>
            </a:pPr>
            <a:r>
              <a:rPr lang="en-US" sz="2400"/>
              <a:t>organization</a:t>
            </a:r>
          </a:p>
          <a:p>
            <a:pPr>
              <a:lnSpc>
                <a:spcPct val="90000"/>
              </a:lnSpc>
            </a:pPr>
            <a:r>
              <a:rPr lang="en-US" sz="2400"/>
              <a:t>pages</a:t>
            </a:r>
          </a:p>
          <a:p>
            <a:pPr>
              <a:lnSpc>
                <a:spcPct val="90000"/>
              </a:lnSpc>
            </a:pPr>
            <a:r>
              <a:rPr lang="en-US" sz="2400"/>
              <a:t>publisher</a:t>
            </a:r>
          </a:p>
          <a:p>
            <a:pPr>
              <a:lnSpc>
                <a:spcPct val="90000"/>
              </a:lnSpc>
            </a:pPr>
            <a:r>
              <a:rPr lang="en-US" sz="2400"/>
              <a:t>school</a:t>
            </a:r>
          </a:p>
          <a:p>
            <a:pPr>
              <a:lnSpc>
                <a:spcPct val="90000"/>
              </a:lnSpc>
            </a:pPr>
            <a:r>
              <a:rPr lang="en-US" sz="2400"/>
              <a:t>series</a:t>
            </a:r>
          </a:p>
          <a:p>
            <a:pPr>
              <a:lnSpc>
                <a:spcPct val="90000"/>
              </a:lnSpc>
            </a:pPr>
            <a:r>
              <a:rPr lang="en-US" sz="2400"/>
              <a:t>title</a:t>
            </a:r>
          </a:p>
          <a:p>
            <a:pPr>
              <a:lnSpc>
                <a:spcPct val="90000"/>
              </a:lnSpc>
            </a:pPr>
            <a:r>
              <a:rPr lang="en-US" sz="2400"/>
              <a:t>type=</a:t>
            </a:r>
            <a:r>
              <a:rPr lang="ja-JP" altLang="en-US" sz="2400">
                <a:latin typeface="Arial"/>
              </a:rPr>
              <a:t>“</a:t>
            </a:r>
            <a:r>
              <a:rPr lang="en-US" sz="2400"/>
              <a:t>Ph.D. dissertation</a:t>
            </a:r>
            <a:r>
              <a:rPr lang="ja-JP" altLang="en-US" sz="2400">
                <a:latin typeface="Arial"/>
              </a:rPr>
              <a:t>”</a:t>
            </a:r>
            <a:endParaRPr lang="en-US" sz="2400"/>
          </a:p>
          <a:p>
            <a:pPr>
              <a:lnSpc>
                <a:spcPct val="90000"/>
              </a:lnSpc>
            </a:pPr>
            <a:r>
              <a:rPr lang="en-US" sz="2400"/>
              <a:t>volume</a:t>
            </a:r>
          </a:p>
          <a:p>
            <a:pPr>
              <a:lnSpc>
                <a:spcPct val="90000"/>
              </a:lnSpc>
            </a:pPr>
            <a:r>
              <a:rPr lang="en-US" sz="2400"/>
              <a:t>year</a:t>
            </a:r>
          </a:p>
          <a:p>
            <a:pPr>
              <a:lnSpc>
                <a:spcPct val="90000"/>
              </a:lnSpc>
            </a:pPr>
            <a:endParaRPr lang="en-US" sz="2400"/>
          </a:p>
        </p:txBody>
      </p:sp>
    </p:spTree>
    <p:extLst>
      <p:ext uri="{BB962C8B-B14F-4D97-AF65-F5344CB8AC3E}">
        <p14:creationId xmlns:p14="http://schemas.microsoft.com/office/powerpoint/2010/main" val="19422653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0" y="762000"/>
            <a:ext cx="8534400" cy="609600"/>
          </a:xfrm>
        </p:spPr>
        <p:txBody>
          <a:bodyPr>
            <a:normAutofit fontScale="90000"/>
          </a:bodyPr>
          <a:lstStyle/>
          <a:p>
            <a:r>
              <a:rPr lang="en-US" dirty="0"/>
              <a:t>Sample </a:t>
            </a:r>
            <a:r>
              <a:rPr lang="en-US" dirty="0" err="1"/>
              <a:t>BibTex</a:t>
            </a:r>
            <a:r>
              <a:rPr lang="en-US" dirty="0"/>
              <a:t> </a:t>
            </a:r>
            <a:br>
              <a:rPr lang="en-US" dirty="0"/>
            </a:br>
            <a:r>
              <a:rPr lang="en-US" dirty="0"/>
              <a:t>Book Entry</a:t>
            </a:r>
            <a:br>
              <a:rPr lang="en-US" dirty="0"/>
            </a:br>
            <a:r>
              <a:rPr lang="en-US" dirty="0"/>
              <a:t>(</a:t>
            </a:r>
            <a:r>
              <a:rPr lang="en-US" dirty="0" err="1"/>
              <a:t>mybib.bib</a:t>
            </a:r>
            <a:r>
              <a:rPr lang="en-US" dirty="0"/>
              <a:t>)</a:t>
            </a:r>
          </a:p>
        </p:txBody>
      </p:sp>
      <p:sp>
        <p:nvSpPr>
          <p:cNvPr id="8195" name="Rectangle 3"/>
          <p:cNvSpPr>
            <a:spLocks noGrp="1" noChangeArrowheads="1"/>
          </p:cNvSpPr>
          <p:nvPr>
            <p:ph idx="1"/>
          </p:nvPr>
        </p:nvSpPr>
        <p:spPr>
          <a:xfrm>
            <a:off x="381000" y="2667000"/>
            <a:ext cx="8839200" cy="4114800"/>
          </a:xfrm>
        </p:spPr>
        <p:txBody>
          <a:bodyPr/>
          <a:lstStyle/>
          <a:p>
            <a:pPr>
              <a:buFontTx/>
              <a:buNone/>
            </a:pPr>
            <a:r>
              <a:rPr lang="en-US" sz="2800" b="1">
                <a:solidFill>
                  <a:srgbClr val="FF0000"/>
                </a:solidFill>
                <a:latin typeface="Courier New" charset="0"/>
              </a:rPr>
              <a:t>@BOOK</a:t>
            </a:r>
            <a:r>
              <a:rPr lang="en-US" sz="2800" b="1">
                <a:solidFill>
                  <a:schemeClr val="tx2"/>
                </a:solidFill>
                <a:latin typeface="Courier New" charset="0"/>
              </a:rPr>
              <a:t>{Press,</a:t>
            </a:r>
          </a:p>
          <a:p>
            <a:pPr>
              <a:buFontTx/>
              <a:buNone/>
            </a:pPr>
            <a:r>
              <a:rPr lang="en-US" sz="2800" b="1">
                <a:solidFill>
                  <a:schemeClr val="tx2"/>
                </a:solidFill>
                <a:latin typeface="Courier New" charset="0"/>
              </a:rPr>
              <a:t>author="W.H. Press",</a:t>
            </a:r>
          </a:p>
          <a:p>
            <a:pPr>
              <a:buFontTx/>
              <a:buNone/>
            </a:pPr>
            <a:r>
              <a:rPr lang="en-US" sz="2800" b="1">
                <a:solidFill>
                  <a:schemeClr val="tx2"/>
                </a:solidFill>
                <a:latin typeface="Courier New" charset="0"/>
              </a:rPr>
              <a:t>title="Numerical Recipes in C:  The Art of Scientific Computing",</a:t>
            </a:r>
          </a:p>
          <a:p>
            <a:pPr>
              <a:buFontTx/>
              <a:buNone/>
            </a:pPr>
            <a:r>
              <a:rPr lang="en-US" sz="2800" b="1">
                <a:solidFill>
                  <a:schemeClr val="tx2"/>
                </a:solidFill>
                <a:latin typeface="Courier New" charset="0"/>
              </a:rPr>
              <a:t>publisher="Cambridge University Press",</a:t>
            </a:r>
          </a:p>
          <a:p>
            <a:pPr>
              <a:buFontTx/>
              <a:buNone/>
            </a:pPr>
            <a:r>
              <a:rPr lang="en-US" sz="2800" b="1">
                <a:solidFill>
                  <a:schemeClr val="tx2"/>
                </a:solidFill>
                <a:latin typeface="Courier New" charset="0"/>
              </a:rPr>
              <a:t>year=1992,</a:t>
            </a:r>
          </a:p>
          <a:p>
            <a:pPr>
              <a:buFontTx/>
              <a:buNone/>
            </a:pPr>
            <a:r>
              <a:rPr lang="en-US" sz="2800" b="1">
                <a:solidFill>
                  <a:schemeClr val="tx2"/>
                </a:solidFill>
                <a:latin typeface="Courier New" charset="0"/>
              </a:rPr>
              <a:t>}</a:t>
            </a:r>
          </a:p>
        </p:txBody>
      </p:sp>
    </p:spTree>
    <p:extLst>
      <p:ext uri="{BB962C8B-B14F-4D97-AF65-F5344CB8AC3E}">
        <p14:creationId xmlns:p14="http://schemas.microsoft.com/office/powerpoint/2010/main" val="74081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228600"/>
            <a:ext cx="7772400" cy="457200"/>
          </a:xfrm>
        </p:spPr>
        <p:txBody>
          <a:bodyPr>
            <a:normAutofit fontScale="90000"/>
          </a:bodyPr>
          <a:lstStyle/>
          <a:p>
            <a:r>
              <a:rPr lang="en-US" dirty="0"/>
              <a:t>Sample </a:t>
            </a:r>
            <a:r>
              <a:rPr lang="en-US" dirty="0" err="1"/>
              <a:t>BibTex</a:t>
            </a:r>
            <a:r>
              <a:rPr lang="en-US" dirty="0"/>
              <a:t>: Article Entry</a:t>
            </a:r>
          </a:p>
        </p:txBody>
      </p:sp>
      <p:sp>
        <p:nvSpPr>
          <p:cNvPr id="55299" name="Rectangle 3"/>
          <p:cNvSpPr>
            <a:spLocks noGrp="1" noChangeArrowheads="1"/>
          </p:cNvSpPr>
          <p:nvPr>
            <p:ph idx="1"/>
          </p:nvPr>
        </p:nvSpPr>
        <p:spPr>
          <a:xfrm>
            <a:off x="304800" y="914400"/>
            <a:ext cx="8839200" cy="4114800"/>
          </a:xfrm>
        </p:spPr>
        <p:txBody>
          <a:bodyPr/>
          <a:lstStyle/>
          <a:p>
            <a:pPr>
              <a:lnSpc>
                <a:spcPct val="90000"/>
              </a:lnSpc>
              <a:buFontTx/>
              <a:buNone/>
            </a:pPr>
            <a:r>
              <a:rPr lang="en-US" sz="2000" b="1" dirty="0">
                <a:solidFill>
                  <a:srgbClr val="FF0000"/>
                </a:solidFill>
                <a:latin typeface="Courier New" charset="0"/>
              </a:rPr>
              <a:t>@ARTICLE</a:t>
            </a:r>
            <a:r>
              <a:rPr lang="en-US" sz="2000" b="1" dirty="0">
                <a:solidFill>
                  <a:schemeClr val="tx2"/>
                </a:solidFill>
                <a:latin typeface="Courier New" charset="0"/>
              </a:rPr>
              <a:t>{</a:t>
            </a:r>
            <a:r>
              <a:rPr lang="en-US" sz="2000" b="1" dirty="0" err="1">
                <a:solidFill>
                  <a:schemeClr val="tx2"/>
                </a:solidFill>
                <a:latin typeface="Courier New" charset="0"/>
              </a:rPr>
              <a:t>Vodacek</a:t>
            </a:r>
            <a:r>
              <a:rPr lang="en-US" sz="2000" b="1" dirty="0">
                <a:solidFill>
                  <a:schemeClr val="tx2"/>
                </a:solidFill>
                <a:latin typeface="Courier New" charset="0"/>
              </a:rPr>
              <a:t>,</a:t>
            </a:r>
          </a:p>
          <a:p>
            <a:pPr>
              <a:lnSpc>
                <a:spcPct val="90000"/>
              </a:lnSpc>
              <a:buFontTx/>
              <a:buNone/>
            </a:pPr>
            <a:r>
              <a:rPr lang="en-US" sz="2000" b="1" dirty="0">
                <a:solidFill>
                  <a:schemeClr val="tx2"/>
                </a:solidFill>
                <a:latin typeface="Courier New" charset="0"/>
              </a:rPr>
              <a:t>author="Anthony </a:t>
            </a:r>
            <a:r>
              <a:rPr lang="en-US" sz="2000" b="1" dirty="0" err="1">
                <a:solidFill>
                  <a:schemeClr val="tx2"/>
                </a:solidFill>
                <a:latin typeface="Courier New" charset="0"/>
              </a:rPr>
              <a:t>Vodacek</a:t>
            </a:r>
            <a:r>
              <a:rPr lang="en-US" sz="2000" b="1" dirty="0">
                <a:solidFill>
                  <a:schemeClr val="tx2"/>
                </a:solidFill>
                <a:latin typeface="Courier New" charset="0"/>
              </a:rPr>
              <a:t> </a:t>
            </a:r>
            <a:r>
              <a:rPr lang="en-US" sz="2000" b="1" dirty="0">
                <a:solidFill>
                  <a:srgbClr val="FF0000"/>
                </a:solidFill>
                <a:latin typeface="Courier New" charset="0"/>
              </a:rPr>
              <a:t>and </a:t>
            </a:r>
            <a:r>
              <a:rPr lang="en-US" sz="2000" b="1" dirty="0">
                <a:solidFill>
                  <a:schemeClr val="tx2"/>
                </a:solidFill>
                <a:latin typeface="Courier New" charset="0"/>
              </a:rPr>
              <a:t>F.E. </a:t>
            </a:r>
            <a:r>
              <a:rPr lang="en-US" sz="2000" b="1" dirty="0" err="1">
                <a:solidFill>
                  <a:schemeClr val="tx2"/>
                </a:solidFill>
                <a:latin typeface="Courier New" charset="0"/>
              </a:rPr>
              <a:t>Hoge</a:t>
            </a:r>
            <a:r>
              <a:rPr lang="en-US" sz="2000" b="1" dirty="0">
                <a:solidFill>
                  <a:schemeClr val="tx2"/>
                </a:solidFill>
                <a:latin typeface="Courier New" charset="0"/>
              </a:rPr>
              <a:t> </a:t>
            </a:r>
            <a:r>
              <a:rPr lang="en-US" sz="2000" b="1" dirty="0">
                <a:solidFill>
                  <a:srgbClr val="FF0000"/>
                </a:solidFill>
                <a:latin typeface="Courier New" charset="0"/>
              </a:rPr>
              <a:t>and</a:t>
            </a:r>
            <a:r>
              <a:rPr lang="en-US" sz="2000" b="1" dirty="0">
                <a:solidFill>
                  <a:schemeClr val="tx2"/>
                </a:solidFill>
                <a:latin typeface="Courier New" charset="0"/>
              </a:rPr>
              <a:t> R.N. Swift and J.K. </a:t>
            </a:r>
            <a:r>
              <a:rPr lang="en-US" sz="2000" b="1" dirty="0" err="1">
                <a:solidFill>
                  <a:schemeClr val="tx2"/>
                </a:solidFill>
                <a:latin typeface="Courier New" charset="0"/>
              </a:rPr>
              <a:t>Yungel</a:t>
            </a:r>
            <a:r>
              <a:rPr lang="en-US" sz="2000" b="1" dirty="0">
                <a:solidFill>
                  <a:schemeClr val="tx2"/>
                </a:solidFill>
                <a:latin typeface="Courier New" charset="0"/>
              </a:rPr>
              <a:t> </a:t>
            </a:r>
            <a:r>
              <a:rPr lang="en-US" sz="2000" b="1" dirty="0">
                <a:solidFill>
                  <a:srgbClr val="FF0000"/>
                </a:solidFill>
                <a:latin typeface="Courier New" charset="0"/>
              </a:rPr>
              <a:t>and</a:t>
            </a:r>
            <a:r>
              <a:rPr lang="en-US" sz="2000" b="1" dirty="0">
                <a:solidFill>
                  <a:schemeClr val="tx2"/>
                </a:solidFill>
                <a:latin typeface="Courier New" charset="0"/>
              </a:rPr>
              <a:t> E.T. </a:t>
            </a:r>
            <a:r>
              <a:rPr lang="en-US" sz="2000" b="1" dirty="0" err="1">
                <a:solidFill>
                  <a:schemeClr val="tx2"/>
                </a:solidFill>
                <a:latin typeface="Courier New" charset="0"/>
              </a:rPr>
              <a:t>Peltzer</a:t>
            </a:r>
            <a:r>
              <a:rPr lang="en-US" sz="2000" b="1" dirty="0">
                <a:solidFill>
                  <a:schemeClr val="tx2"/>
                </a:solidFill>
                <a:latin typeface="Courier New" charset="0"/>
              </a:rPr>
              <a:t> </a:t>
            </a:r>
            <a:r>
              <a:rPr lang="en-US" sz="2000" b="1" dirty="0">
                <a:solidFill>
                  <a:srgbClr val="FF0000"/>
                </a:solidFill>
                <a:latin typeface="Courier New" charset="0"/>
              </a:rPr>
              <a:t>and</a:t>
            </a:r>
            <a:r>
              <a:rPr lang="en-US" sz="2000" b="1" dirty="0">
                <a:solidFill>
                  <a:schemeClr val="tx2"/>
                </a:solidFill>
                <a:latin typeface="Courier New" charset="0"/>
              </a:rPr>
              <a:t> N.V. </a:t>
            </a:r>
            <a:r>
              <a:rPr lang="en-US" sz="2000" b="1" dirty="0" err="1">
                <a:solidFill>
                  <a:schemeClr val="tx2"/>
                </a:solidFill>
                <a:latin typeface="Courier New" charset="0"/>
              </a:rPr>
              <a:t>Blough</a:t>
            </a:r>
            <a:r>
              <a:rPr lang="en-US" sz="2000" b="1" dirty="0">
                <a:solidFill>
                  <a:schemeClr val="tx2"/>
                </a:solidFill>
                <a:latin typeface="Courier New" charset="0"/>
              </a:rPr>
              <a:t>",</a:t>
            </a:r>
          </a:p>
          <a:p>
            <a:pPr>
              <a:lnSpc>
                <a:spcPct val="90000"/>
              </a:lnSpc>
              <a:buFontTx/>
              <a:buNone/>
            </a:pPr>
            <a:r>
              <a:rPr lang="en-US" sz="2000" b="1" dirty="0">
                <a:solidFill>
                  <a:schemeClr val="tx2"/>
                </a:solidFill>
                <a:latin typeface="Courier New" charset="0"/>
              </a:rPr>
              <a:t>title="The use of in situ and airborne fluorescence measurements to determine {UV} absorption coefficients and {DOC} concentrations in surface waters",</a:t>
            </a:r>
          </a:p>
          <a:p>
            <a:pPr>
              <a:lnSpc>
                <a:spcPct val="90000"/>
              </a:lnSpc>
              <a:buFontTx/>
              <a:buNone/>
            </a:pPr>
            <a:r>
              <a:rPr lang="en-US" sz="2000" b="1" dirty="0">
                <a:solidFill>
                  <a:schemeClr val="tx2"/>
                </a:solidFill>
                <a:latin typeface="Courier New" charset="0"/>
              </a:rPr>
              <a:t>journal="Limnology and Oceanography",</a:t>
            </a:r>
          </a:p>
          <a:p>
            <a:pPr>
              <a:lnSpc>
                <a:spcPct val="90000"/>
              </a:lnSpc>
              <a:buFontTx/>
              <a:buNone/>
            </a:pPr>
            <a:r>
              <a:rPr lang="en-US" sz="2000" b="1" dirty="0">
                <a:solidFill>
                  <a:schemeClr val="tx2"/>
                </a:solidFill>
                <a:latin typeface="Courier New" charset="0"/>
              </a:rPr>
              <a:t>volume=40,</a:t>
            </a:r>
          </a:p>
          <a:p>
            <a:pPr>
              <a:lnSpc>
                <a:spcPct val="90000"/>
              </a:lnSpc>
              <a:buFontTx/>
              <a:buNone/>
            </a:pPr>
            <a:r>
              <a:rPr lang="en-US" sz="2000" b="1" dirty="0">
                <a:solidFill>
                  <a:schemeClr val="tx2"/>
                </a:solidFill>
                <a:latin typeface="Courier New" charset="0"/>
              </a:rPr>
              <a:t>number=2,</a:t>
            </a:r>
          </a:p>
          <a:p>
            <a:pPr>
              <a:lnSpc>
                <a:spcPct val="90000"/>
              </a:lnSpc>
              <a:buFontTx/>
              <a:buNone/>
            </a:pPr>
            <a:r>
              <a:rPr lang="en-US" sz="2000" b="1" dirty="0">
                <a:solidFill>
                  <a:schemeClr val="tx2"/>
                </a:solidFill>
                <a:latin typeface="Courier New" charset="0"/>
              </a:rPr>
              <a:t>year=1995,</a:t>
            </a:r>
          </a:p>
          <a:p>
            <a:pPr>
              <a:lnSpc>
                <a:spcPct val="90000"/>
              </a:lnSpc>
              <a:buFontTx/>
              <a:buNone/>
            </a:pPr>
            <a:r>
              <a:rPr lang="en-US" sz="2000" b="1" dirty="0">
                <a:solidFill>
                  <a:schemeClr val="tx2"/>
                </a:solidFill>
                <a:latin typeface="Courier New" charset="0"/>
              </a:rPr>
              <a:t>pages="411-</a:t>
            </a:r>
            <a:r>
              <a:rPr lang="en-US" sz="2000" b="1" dirty="0">
                <a:solidFill>
                  <a:srgbClr val="FF0000"/>
                </a:solidFill>
                <a:latin typeface="Courier New" charset="0"/>
              </a:rPr>
              <a:t>-</a:t>
            </a:r>
            <a:r>
              <a:rPr lang="en-US" sz="2000" b="1" dirty="0">
                <a:solidFill>
                  <a:schemeClr val="tx2"/>
                </a:solidFill>
                <a:latin typeface="Courier New" charset="0"/>
              </a:rPr>
              <a:t>415",</a:t>
            </a:r>
          </a:p>
          <a:p>
            <a:pPr>
              <a:lnSpc>
                <a:spcPct val="90000"/>
              </a:lnSpc>
              <a:buFontTx/>
              <a:buNone/>
            </a:pPr>
            <a:r>
              <a:rPr lang="en-US" sz="2000" b="1" dirty="0">
                <a:solidFill>
                  <a:schemeClr val="tx2"/>
                </a:solidFill>
                <a:latin typeface="Courier New" charset="0"/>
              </a:rPr>
              <a:t>}</a:t>
            </a:r>
          </a:p>
          <a:p>
            <a:pPr>
              <a:lnSpc>
                <a:spcPct val="90000"/>
              </a:lnSpc>
              <a:buFontTx/>
              <a:buNone/>
            </a:pPr>
            <a:r>
              <a:rPr lang="en-US" sz="2400" b="1" dirty="0">
                <a:solidFill>
                  <a:schemeClr val="tx2"/>
                </a:solidFill>
                <a:latin typeface="Courier New" charset="0"/>
              </a:rPr>
              <a:t>% article is the most commonly </a:t>
            </a:r>
            <a:r>
              <a:rPr lang="en-US" sz="2400" b="1" dirty="0">
                <a:solidFill>
                  <a:srgbClr val="FF0000"/>
                </a:solidFill>
                <a:latin typeface="Courier New" charset="0"/>
              </a:rPr>
              <a:t>abused</a:t>
            </a:r>
            <a:r>
              <a:rPr lang="en-US" sz="2400" b="1" dirty="0">
                <a:solidFill>
                  <a:schemeClr val="tx2"/>
                </a:solidFill>
                <a:latin typeface="Courier New" charset="0"/>
              </a:rPr>
              <a:t> type If  you get one from somewhere check if its valid</a:t>
            </a:r>
          </a:p>
        </p:txBody>
      </p:sp>
    </p:spTree>
    <p:extLst>
      <p:ext uri="{BB962C8B-B14F-4D97-AF65-F5344CB8AC3E}">
        <p14:creationId xmlns:p14="http://schemas.microsoft.com/office/powerpoint/2010/main" val="3309989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304800" y="990600"/>
            <a:ext cx="8534400" cy="609600"/>
          </a:xfrm>
        </p:spPr>
        <p:txBody>
          <a:bodyPr>
            <a:normAutofit fontScale="90000"/>
          </a:bodyPr>
          <a:lstStyle/>
          <a:p>
            <a:r>
              <a:rPr lang="en-US" dirty="0"/>
              <a:t>Sample </a:t>
            </a:r>
            <a:r>
              <a:rPr lang="en-US" dirty="0" err="1"/>
              <a:t>BibTex</a:t>
            </a:r>
            <a:r>
              <a:rPr lang="en-US" dirty="0"/>
              <a:t> </a:t>
            </a:r>
            <a:br>
              <a:rPr lang="en-US" dirty="0"/>
            </a:br>
            <a:r>
              <a:rPr lang="en-US" dirty="0"/>
              <a:t>Technical Report  Entry</a:t>
            </a:r>
          </a:p>
        </p:txBody>
      </p:sp>
      <p:sp>
        <p:nvSpPr>
          <p:cNvPr id="52227" name="Rectangle 3"/>
          <p:cNvSpPr>
            <a:spLocks noGrp="1" noChangeArrowheads="1"/>
          </p:cNvSpPr>
          <p:nvPr>
            <p:ph idx="1"/>
          </p:nvPr>
        </p:nvSpPr>
        <p:spPr>
          <a:xfrm>
            <a:off x="685800" y="2133600"/>
            <a:ext cx="7772400" cy="4114800"/>
          </a:xfrm>
        </p:spPr>
        <p:txBody>
          <a:bodyPr/>
          <a:lstStyle/>
          <a:p>
            <a:pPr>
              <a:lnSpc>
                <a:spcPct val="90000"/>
              </a:lnSpc>
              <a:buFontTx/>
              <a:buNone/>
            </a:pPr>
            <a:r>
              <a:rPr lang="en-US" sz="2800" b="1">
                <a:solidFill>
                  <a:srgbClr val="FF0000"/>
                </a:solidFill>
                <a:latin typeface="Courier New" charset="0"/>
              </a:rPr>
              <a:t>@TECHREPORT</a:t>
            </a:r>
            <a:r>
              <a:rPr lang="en-US" sz="2800" b="1">
                <a:solidFill>
                  <a:schemeClr val="tx2"/>
                </a:solidFill>
                <a:latin typeface="Courier New" charset="0"/>
              </a:rPr>
              <a:t>{Berk,</a:t>
            </a:r>
          </a:p>
          <a:p>
            <a:pPr>
              <a:lnSpc>
                <a:spcPct val="90000"/>
              </a:lnSpc>
              <a:buFontTx/>
              <a:buNone/>
            </a:pPr>
            <a:r>
              <a:rPr lang="en-US" sz="2800" b="1">
                <a:solidFill>
                  <a:schemeClr val="tx2"/>
                </a:solidFill>
                <a:latin typeface="Courier New" charset="0"/>
              </a:rPr>
              <a:t>author="Lex A. Berk </a:t>
            </a:r>
            <a:r>
              <a:rPr lang="en-US" sz="2800" b="1">
                <a:solidFill>
                  <a:srgbClr val="FF0000"/>
                </a:solidFill>
                <a:latin typeface="Courier New" charset="0"/>
              </a:rPr>
              <a:t>and</a:t>
            </a:r>
            <a:r>
              <a:rPr lang="en-US" sz="2800" b="1">
                <a:solidFill>
                  <a:schemeClr val="tx2"/>
                </a:solidFill>
                <a:latin typeface="Courier New" charset="0"/>
              </a:rPr>
              <a:t> L.S. Bernstein </a:t>
            </a:r>
            <a:r>
              <a:rPr lang="en-US" sz="2800" b="1">
                <a:solidFill>
                  <a:srgbClr val="FF0000"/>
                </a:solidFill>
                <a:latin typeface="Courier New" charset="0"/>
              </a:rPr>
              <a:t>and</a:t>
            </a:r>
            <a:r>
              <a:rPr lang="en-US" sz="2800" b="1">
                <a:solidFill>
                  <a:schemeClr val="tx2"/>
                </a:solidFill>
                <a:latin typeface="Courier New" charset="0"/>
              </a:rPr>
              <a:t> D.C. Robertson",</a:t>
            </a:r>
          </a:p>
          <a:p>
            <a:pPr>
              <a:lnSpc>
                <a:spcPct val="90000"/>
              </a:lnSpc>
              <a:buFontTx/>
              <a:buNone/>
            </a:pPr>
            <a:r>
              <a:rPr lang="en-US" sz="2800" b="1">
                <a:solidFill>
                  <a:schemeClr val="tx2"/>
                </a:solidFill>
                <a:latin typeface="Courier New" charset="0"/>
              </a:rPr>
              <a:t>title="MODTRAN: a moderate resolution model for LOWTRAN 7",</a:t>
            </a:r>
          </a:p>
          <a:p>
            <a:pPr>
              <a:lnSpc>
                <a:spcPct val="90000"/>
              </a:lnSpc>
              <a:buFontTx/>
              <a:buNone/>
            </a:pPr>
            <a:r>
              <a:rPr lang="en-US" sz="2800" b="1">
                <a:solidFill>
                  <a:schemeClr val="tx2"/>
                </a:solidFill>
                <a:latin typeface="Courier New" charset="0"/>
              </a:rPr>
              <a:t>number="GL-TR-89-0122",</a:t>
            </a:r>
          </a:p>
          <a:p>
            <a:pPr>
              <a:lnSpc>
                <a:spcPct val="90000"/>
              </a:lnSpc>
              <a:buFontTx/>
              <a:buNone/>
            </a:pPr>
            <a:r>
              <a:rPr lang="en-US" sz="2800" b="1">
                <a:solidFill>
                  <a:schemeClr val="tx2"/>
                </a:solidFill>
                <a:latin typeface="Courier New" charset="0"/>
              </a:rPr>
              <a:t>institution="Spectral Science",</a:t>
            </a:r>
          </a:p>
          <a:p>
            <a:pPr>
              <a:lnSpc>
                <a:spcPct val="90000"/>
              </a:lnSpc>
              <a:buFontTx/>
              <a:buNone/>
            </a:pPr>
            <a:r>
              <a:rPr lang="en-US" sz="2800" b="1">
                <a:solidFill>
                  <a:schemeClr val="tx2"/>
                </a:solidFill>
                <a:latin typeface="Courier New" charset="0"/>
              </a:rPr>
              <a:t>address = "Burlington, MA",</a:t>
            </a:r>
          </a:p>
          <a:p>
            <a:pPr>
              <a:lnSpc>
                <a:spcPct val="90000"/>
              </a:lnSpc>
              <a:buFontTx/>
              <a:buNone/>
            </a:pPr>
            <a:r>
              <a:rPr lang="en-US" sz="2800" b="1">
                <a:solidFill>
                  <a:schemeClr val="tx2"/>
                </a:solidFill>
                <a:latin typeface="Courier New" charset="0"/>
              </a:rPr>
              <a:t>year = 1989</a:t>
            </a:r>
          </a:p>
          <a:p>
            <a:pPr>
              <a:lnSpc>
                <a:spcPct val="90000"/>
              </a:lnSpc>
              <a:buFontTx/>
              <a:buNone/>
            </a:pPr>
            <a:r>
              <a:rPr lang="en-US" sz="2800" b="1">
                <a:solidFill>
                  <a:schemeClr val="tx2"/>
                </a:solidFill>
                <a:latin typeface="Courier New" charset="0"/>
              </a:rPr>
              <a:t>}</a:t>
            </a:r>
          </a:p>
          <a:p>
            <a:pPr>
              <a:lnSpc>
                <a:spcPct val="90000"/>
              </a:lnSpc>
              <a:buFontTx/>
              <a:buNone/>
            </a:pPr>
            <a:endParaRPr lang="en-US" sz="2800" b="1">
              <a:solidFill>
                <a:schemeClr val="tx2"/>
              </a:solidFill>
              <a:latin typeface="Courier New" charset="0"/>
            </a:endParaRPr>
          </a:p>
        </p:txBody>
      </p:sp>
    </p:spTree>
    <p:extLst>
      <p:ext uri="{BB962C8B-B14F-4D97-AF65-F5344CB8AC3E}">
        <p14:creationId xmlns:p14="http://schemas.microsoft.com/office/powerpoint/2010/main" val="33071439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04800" y="685800"/>
            <a:ext cx="8534400" cy="609600"/>
          </a:xfrm>
        </p:spPr>
        <p:txBody>
          <a:bodyPr>
            <a:normAutofit fontScale="90000"/>
          </a:bodyPr>
          <a:lstStyle/>
          <a:p>
            <a:r>
              <a:rPr lang="en-US" dirty="0"/>
              <a:t>Sample </a:t>
            </a:r>
            <a:r>
              <a:rPr lang="en-US" dirty="0" err="1"/>
              <a:t>BibTex</a:t>
            </a:r>
            <a:r>
              <a:rPr lang="en-US" dirty="0"/>
              <a:t> </a:t>
            </a:r>
            <a:br>
              <a:rPr lang="en-US" dirty="0"/>
            </a:br>
            <a:r>
              <a:rPr lang="en-US" dirty="0"/>
              <a:t>Ph.D. Dissertation Entry</a:t>
            </a:r>
          </a:p>
        </p:txBody>
      </p:sp>
      <p:sp>
        <p:nvSpPr>
          <p:cNvPr id="53251" name="Rectangle 3"/>
          <p:cNvSpPr>
            <a:spLocks noGrp="1" noChangeArrowheads="1"/>
          </p:cNvSpPr>
          <p:nvPr>
            <p:ph idx="1"/>
          </p:nvPr>
        </p:nvSpPr>
        <p:spPr>
          <a:xfrm>
            <a:off x="685800" y="2133600"/>
            <a:ext cx="7772400" cy="4114800"/>
          </a:xfrm>
        </p:spPr>
        <p:txBody>
          <a:bodyPr/>
          <a:lstStyle/>
          <a:p>
            <a:pPr>
              <a:lnSpc>
                <a:spcPct val="90000"/>
              </a:lnSpc>
              <a:buFontTx/>
              <a:buNone/>
            </a:pPr>
            <a:r>
              <a:rPr lang="en-US" sz="2800" b="1">
                <a:solidFill>
                  <a:srgbClr val="FF0000"/>
                </a:solidFill>
                <a:latin typeface="Courier New" charset="0"/>
              </a:rPr>
              <a:t>@PHDTHESIS</a:t>
            </a:r>
            <a:r>
              <a:rPr lang="en-US" sz="2800" b="1">
                <a:solidFill>
                  <a:schemeClr val="tx2"/>
                </a:solidFill>
                <a:latin typeface="Courier New" charset="0"/>
              </a:rPr>
              <a:t>{Kuo,</a:t>
            </a:r>
          </a:p>
          <a:p>
            <a:pPr>
              <a:lnSpc>
                <a:spcPct val="90000"/>
              </a:lnSpc>
              <a:buFontTx/>
              <a:buNone/>
            </a:pPr>
            <a:r>
              <a:rPr lang="en-US" sz="2800" b="1">
                <a:solidFill>
                  <a:schemeClr val="tx2"/>
                </a:solidFill>
                <a:latin typeface="Courier New" charset="0"/>
              </a:rPr>
              <a:t>author="Jan-Tai Kuo",</a:t>
            </a:r>
          </a:p>
          <a:p>
            <a:pPr>
              <a:lnSpc>
                <a:spcPct val="90000"/>
              </a:lnSpc>
              <a:buFontTx/>
              <a:buNone/>
            </a:pPr>
            <a:r>
              <a:rPr lang="en-US" sz="2800" b="1">
                <a:solidFill>
                  <a:schemeClr val="tx2"/>
                </a:solidFill>
                <a:latin typeface="Courier New" charset="0"/>
              </a:rPr>
              <a:t>title="The Influence of Hydrodynamic Transport on Phytoplankton Dynamics in Homogeneous Lakes",</a:t>
            </a:r>
          </a:p>
          <a:p>
            <a:pPr>
              <a:lnSpc>
                <a:spcPct val="90000"/>
              </a:lnSpc>
              <a:buFontTx/>
              <a:buNone/>
            </a:pPr>
            <a:r>
              <a:rPr lang="en-US" sz="2800" b="1">
                <a:solidFill>
                  <a:srgbClr val="FF0000"/>
                </a:solidFill>
                <a:latin typeface="Courier New" charset="0"/>
              </a:rPr>
              <a:t>school="Cornell University",</a:t>
            </a:r>
          </a:p>
          <a:p>
            <a:pPr>
              <a:lnSpc>
                <a:spcPct val="90000"/>
              </a:lnSpc>
              <a:buFontTx/>
              <a:buNone/>
            </a:pPr>
            <a:r>
              <a:rPr lang="en-US" sz="2800" b="1">
                <a:solidFill>
                  <a:schemeClr val="tx2"/>
                </a:solidFill>
                <a:latin typeface="Courier New" charset="0"/>
              </a:rPr>
              <a:t>address="Ithaca, NY",</a:t>
            </a:r>
          </a:p>
          <a:p>
            <a:pPr>
              <a:lnSpc>
                <a:spcPct val="90000"/>
              </a:lnSpc>
              <a:buFontTx/>
              <a:buNone/>
            </a:pPr>
            <a:r>
              <a:rPr lang="en-US" sz="2800" b="1">
                <a:solidFill>
                  <a:schemeClr val="tx2"/>
                </a:solidFill>
                <a:latin typeface="Courier New" charset="0"/>
              </a:rPr>
              <a:t>year=1981,</a:t>
            </a:r>
          </a:p>
          <a:p>
            <a:pPr>
              <a:lnSpc>
                <a:spcPct val="90000"/>
              </a:lnSpc>
              <a:buFontTx/>
              <a:buNone/>
            </a:pPr>
            <a:r>
              <a:rPr lang="en-US" sz="2800" b="1">
                <a:solidFill>
                  <a:schemeClr val="tx2"/>
                </a:solidFill>
                <a:latin typeface="Courier New" charset="0"/>
              </a:rPr>
              <a:t>}</a:t>
            </a:r>
          </a:p>
        </p:txBody>
      </p:sp>
    </p:spTree>
    <p:extLst>
      <p:ext uri="{BB962C8B-B14F-4D97-AF65-F5344CB8AC3E}">
        <p14:creationId xmlns:p14="http://schemas.microsoft.com/office/powerpoint/2010/main" val="1890467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81000"/>
            <a:ext cx="7772400" cy="1143000"/>
          </a:xfrm>
        </p:spPr>
        <p:txBody>
          <a:bodyPr/>
          <a:lstStyle/>
          <a:p>
            <a:r>
              <a:rPr lang="en-US"/>
              <a:t>Sample BibTex </a:t>
            </a:r>
            <a:br>
              <a:rPr lang="en-US"/>
            </a:br>
            <a:r>
              <a:rPr lang="en-US"/>
              <a:t>Master</a:t>
            </a:r>
            <a:r>
              <a:rPr lang="ja-JP" altLang="en-US">
                <a:latin typeface="Arial"/>
              </a:rPr>
              <a:t>’</a:t>
            </a:r>
            <a:r>
              <a:rPr lang="en-US"/>
              <a:t>s Thesis Entry</a:t>
            </a:r>
          </a:p>
        </p:txBody>
      </p:sp>
      <p:sp>
        <p:nvSpPr>
          <p:cNvPr id="54275" name="Rectangle 3"/>
          <p:cNvSpPr>
            <a:spLocks noGrp="1" noChangeArrowheads="1"/>
          </p:cNvSpPr>
          <p:nvPr>
            <p:ph idx="1"/>
          </p:nvPr>
        </p:nvSpPr>
        <p:spPr>
          <a:xfrm>
            <a:off x="457200" y="2438400"/>
            <a:ext cx="8458200" cy="4114800"/>
          </a:xfrm>
        </p:spPr>
        <p:txBody>
          <a:bodyPr/>
          <a:lstStyle/>
          <a:p>
            <a:pPr>
              <a:lnSpc>
                <a:spcPct val="90000"/>
              </a:lnSpc>
              <a:buFontTx/>
              <a:buNone/>
            </a:pPr>
            <a:r>
              <a:rPr lang="en-US" sz="2400" b="1" dirty="0">
                <a:solidFill>
                  <a:srgbClr val="FF0000"/>
                </a:solidFill>
                <a:latin typeface="Courier New" charset="0"/>
              </a:rPr>
              <a:t>@MASTERSTHESIS</a:t>
            </a:r>
            <a:r>
              <a:rPr lang="en-US" sz="2400" b="1" dirty="0">
                <a:solidFill>
                  <a:schemeClr val="tx2"/>
                </a:solidFill>
                <a:latin typeface="Courier New" charset="0"/>
              </a:rPr>
              <a:t>{</a:t>
            </a:r>
            <a:r>
              <a:rPr lang="en-US" sz="2400" b="1" dirty="0" err="1">
                <a:solidFill>
                  <a:schemeClr val="tx2"/>
                </a:solidFill>
                <a:latin typeface="Courier New" charset="0"/>
              </a:rPr>
              <a:t>Knobelspiesse</a:t>
            </a:r>
            <a:r>
              <a:rPr lang="en-US" sz="2400" b="1" dirty="0">
                <a:solidFill>
                  <a:schemeClr val="tx2"/>
                </a:solidFill>
                <a:latin typeface="Courier New" charset="0"/>
              </a:rPr>
              <a:t>,</a:t>
            </a:r>
          </a:p>
          <a:p>
            <a:pPr>
              <a:lnSpc>
                <a:spcPct val="90000"/>
              </a:lnSpc>
              <a:buFontTx/>
              <a:buNone/>
            </a:pPr>
            <a:r>
              <a:rPr lang="en-US" sz="2400" b="1" dirty="0">
                <a:solidFill>
                  <a:schemeClr val="tx2"/>
                </a:solidFill>
                <a:latin typeface="Courier New" charset="0"/>
              </a:rPr>
              <a:t>author="Kirk D. </a:t>
            </a:r>
            <a:r>
              <a:rPr lang="en-US" sz="2400" b="1" dirty="0" err="1">
                <a:solidFill>
                  <a:schemeClr val="tx2"/>
                </a:solidFill>
                <a:latin typeface="Courier New" charset="0"/>
              </a:rPr>
              <a:t>Knobelspiesse</a:t>
            </a:r>
            <a:r>
              <a:rPr lang="en-US" sz="2400" b="1" dirty="0">
                <a:solidFill>
                  <a:schemeClr val="tx2"/>
                </a:solidFill>
                <a:latin typeface="Courier New" charset="0"/>
              </a:rPr>
              <a:t>",</a:t>
            </a:r>
          </a:p>
          <a:p>
            <a:pPr>
              <a:lnSpc>
                <a:spcPct val="90000"/>
              </a:lnSpc>
              <a:buFontTx/>
              <a:buNone/>
            </a:pPr>
            <a:r>
              <a:rPr lang="en-US" sz="2400" b="1" dirty="0">
                <a:solidFill>
                  <a:schemeClr val="tx2"/>
                </a:solidFill>
                <a:latin typeface="Courier New" charset="0"/>
              </a:rPr>
              <a:t>title="Atmospheric Compensation for </a:t>
            </a:r>
            <a:r>
              <a:rPr lang="en-US" sz="2400" b="1" dirty="0" err="1">
                <a:solidFill>
                  <a:schemeClr val="tx2"/>
                </a:solidFill>
                <a:latin typeface="Courier New" charset="0"/>
              </a:rPr>
              <a:t>SeaWIFS</a:t>
            </a:r>
            <a:r>
              <a:rPr lang="en-US" sz="2400" b="1" dirty="0">
                <a:solidFill>
                  <a:schemeClr val="tx2"/>
                </a:solidFill>
                <a:latin typeface="Courier New" charset="0"/>
              </a:rPr>
              <a:t> Images of Lake Superior Utilizing Spatial Information",</a:t>
            </a:r>
          </a:p>
          <a:p>
            <a:pPr>
              <a:lnSpc>
                <a:spcPct val="90000"/>
              </a:lnSpc>
              <a:buFontTx/>
              <a:buNone/>
            </a:pPr>
            <a:r>
              <a:rPr lang="en-US" sz="2400" b="1" dirty="0">
                <a:solidFill>
                  <a:schemeClr val="tx2"/>
                </a:solidFill>
                <a:latin typeface="Courier New" charset="0"/>
              </a:rPr>
              <a:t>school="Rochester Institute of Technology",</a:t>
            </a:r>
          </a:p>
          <a:p>
            <a:pPr>
              <a:lnSpc>
                <a:spcPct val="90000"/>
              </a:lnSpc>
              <a:buFontTx/>
              <a:buNone/>
            </a:pPr>
            <a:r>
              <a:rPr lang="en-US" sz="2400" b="1" dirty="0">
                <a:solidFill>
                  <a:schemeClr val="tx2"/>
                </a:solidFill>
                <a:latin typeface="Courier New" charset="0"/>
              </a:rPr>
              <a:t>address="Rochester, NY",</a:t>
            </a:r>
          </a:p>
          <a:p>
            <a:pPr>
              <a:lnSpc>
                <a:spcPct val="90000"/>
              </a:lnSpc>
              <a:buFontTx/>
              <a:buNone/>
            </a:pPr>
            <a:r>
              <a:rPr lang="en-US" sz="2400" b="1" dirty="0">
                <a:latin typeface="Courier New" charset="0"/>
              </a:rPr>
              <a:t>month=Sep,</a:t>
            </a:r>
          </a:p>
          <a:p>
            <a:pPr>
              <a:lnSpc>
                <a:spcPct val="90000"/>
              </a:lnSpc>
              <a:buFontTx/>
              <a:buNone/>
            </a:pPr>
            <a:r>
              <a:rPr lang="en-US" sz="2400" b="1" dirty="0">
                <a:solidFill>
                  <a:schemeClr val="tx2"/>
                </a:solidFill>
                <a:latin typeface="Courier New" charset="0"/>
              </a:rPr>
              <a:t>year=2000,</a:t>
            </a:r>
          </a:p>
          <a:p>
            <a:pPr>
              <a:lnSpc>
                <a:spcPct val="90000"/>
              </a:lnSpc>
              <a:buFontTx/>
              <a:buNone/>
            </a:pPr>
            <a:r>
              <a:rPr lang="en-US" sz="2400" b="1" dirty="0">
                <a:solidFill>
                  <a:schemeClr val="tx2"/>
                </a:solidFill>
                <a:latin typeface="Courier New" charset="0"/>
              </a:rPr>
              <a:t>}</a:t>
            </a:r>
          </a:p>
        </p:txBody>
      </p:sp>
    </p:spTree>
    <p:extLst>
      <p:ext uri="{BB962C8B-B14F-4D97-AF65-F5344CB8AC3E}">
        <p14:creationId xmlns:p14="http://schemas.microsoft.com/office/powerpoint/2010/main" val="2563869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04800" y="609600"/>
            <a:ext cx="8534400" cy="609600"/>
          </a:xfrm>
        </p:spPr>
        <p:txBody>
          <a:bodyPr>
            <a:normAutofit fontScale="90000"/>
          </a:bodyPr>
          <a:lstStyle/>
          <a:p>
            <a:r>
              <a:rPr lang="en-US" dirty="0"/>
              <a:t>Sample </a:t>
            </a:r>
            <a:r>
              <a:rPr lang="en-US" dirty="0" err="1"/>
              <a:t>BibTex</a:t>
            </a:r>
            <a:r>
              <a:rPr lang="en-US" dirty="0"/>
              <a:t> </a:t>
            </a:r>
            <a:br>
              <a:rPr lang="en-US" dirty="0"/>
            </a:br>
            <a:r>
              <a:rPr lang="en-US" dirty="0"/>
              <a:t>Proceedings Entry</a:t>
            </a:r>
          </a:p>
        </p:txBody>
      </p:sp>
      <p:sp>
        <p:nvSpPr>
          <p:cNvPr id="57347" name="Rectangle 3"/>
          <p:cNvSpPr>
            <a:spLocks noGrp="1" noChangeArrowheads="1"/>
          </p:cNvSpPr>
          <p:nvPr>
            <p:ph idx="1"/>
          </p:nvPr>
        </p:nvSpPr>
        <p:spPr>
          <a:xfrm>
            <a:off x="685800" y="2133600"/>
            <a:ext cx="7772400" cy="4114800"/>
          </a:xfrm>
        </p:spPr>
        <p:txBody>
          <a:bodyPr/>
          <a:lstStyle/>
          <a:p>
            <a:pPr>
              <a:lnSpc>
                <a:spcPct val="90000"/>
              </a:lnSpc>
              <a:buFontTx/>
              <a:buNone/>
            </a:pPr>
            <a:r>
              <a:rPr lang="en-US" sz="2400" b="1">
                <a:solidFill>
                  <a:schemeClr val="tx2"/>
                </a:solidFill>
                <a:latin typeface="Courier New" charset="0"/>
              </a:rPr>
              <a:t>@INPROCEEDINGS{Stoermer,</a:t>
            </a:r>
          </a:p>
          <a:p>
            <a:pPr>
              <a:lnSpc>
                <a:spcPct val="90000"/>
              </a:lnSpc>
              <a:buFontTx/>
              <a:buNone/>
            </a:pPr>
            <a:r>
              <a:rPr lang="en-US" sz="2400" b="1">
                <a:solidFill>
                  <a:schemeClr val="tx2"/>
                </a:solidFill>
                <a:latin typeface="Courier New" charset="0"/>
              </a:rPr>
              <a:t>author="E.F. Stoermer",</a:t>
            </a:r>
          </a:p>
          <a:p>
            <a:pPr>
              <a:lnSpc>
                <a:spcPct val="90000"/>
              </a:lnSpc>
              <a:buFontTx/>
              <a:buNone/>
            </a:pPr>
            <a:r>
              <a:rPr lang="en-US" sz="2400" b="1">
                <a:solidFill>
                  <a:schemeClr val="tx2"/>
                </a:solidFill>
                <a:latin typeface="Courier New" charset="0"/>
              </a:rPr>
              <a:t>title="Nearshore phytoplankton populations in the Grand Haven, Michigan vicinity during thermal bar conditions",</a:t>
            </a:r>
          </a:p>
          <a:p>
            <a:pPr>
              <a:lnSpc>
                <a:spcPct val="90000"/>
              </a:lnSpc>
              <a:buFontTx/>
              <a:buNone/>
            </a:pPr>
            <a:r>
              <a:rPr lang="en-US" sz="2400" b="1">
                <a:solidFill>
                  <a:srgbClr val="FF0000"/>
                </a:solidFill>
                <a:latin typeface="Courier New" charset="0"/>
              </a:rPr>
              <a:t>booktitle="Proceedings of the 11th Conference on Great Lakes Research",</a:t>
            </a:r>
          </a:p>
          <a:p>
            <a:pPr>
              <a:lnSpc>
                <a:spcPct val="90000"/>
              </a:lnSpc>
              <a:buFontTx/>
              <a:buNone/>
            </a:pPr>
            <a:r>
              <a:rPr lang="en-US" sz="2400" b="1">
                <a:solidFill>
                  <a:schemeClr val="tx2"/>
                </a:solidFill>
                <a:latin typeface="Courier New" charset="0"/>
              </a:rPr>
              <a:t>pages="137--150",</a:t>
            </a:r>
          </a:p>
          <a:p>
            <a:pPr>
              <a:lnSpc>
                <a:spcPct val="90000"/>
              </a:lnSpc>
              <a:buFontTx/>
              <a:buNone/>
            </a:pPr>
            <a:r>
              <a:rPr lang="en-US" sz="2400" b="1">
                <a:solidFill>
                  <a:schemeClr val="tx2"/>
                </a:solidFill>
                <a:latin typeface="Courier New" charset="0"/>
              </a:rPr>
              <a:t>year=1968,</a:t>
            </a:r>
          </a:p>
          <a:p>
            <a:pPr>
              <a:lnSpc>
                <a:spcPct val="90000"/>
              </a:lnSpc>
              <a:buFontTx/>
              <a:buNone/>
            </a:pPr>
            <a:r>
              <a:rPr lang="en-US" sz="2400" b="1">
                <a:solidFill>
                  <a:schemeClr val="tx2"/>
                </a:solidFill>
                <a:latin typeface="Courier New" charset="0"/>
              </a:rPr>
              <a:t>}</a:t>
            </a:r>
          </a:p>
        </p:txBody>
      </p:sp>
    </p:spTree>
    <p:extLst>
      <p:ext uri="{BB962C8B-B14F-4D97-AF65-F5344CB8AC3E}">
        <p14:creationId xmlns:p14="http://schemas.microsoft.com/office/powerpoint/2010/main" val="1801127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Different Formatting Styles</a:t>
            </a:r>
          </a:p>
        </p:txBody>
      </p:sp>
      <p:sp>
        <p:nvSpPr>
          <p:cNvPr id="67587" name="Rectangle 3"/>
          <p:cNvSpPr>
            <a:spLocks noGrp="1" noChangeArrowheads="1"/>
          </p:cNvSpPr>
          <p:nvPr>
            <p:ph idx="1"/>
          </p:nvPr>
        </p:nvSpPr>
        <p:spPr/>
        <p:txBody>
          <a:bodyPr/>
          <a:lstStyle/>
          <a:p>
            <a:r>
              <a:rPr lang="en-US" sz="2800" dirty="0"/>
              <a:t>To invoke a particular style, go to</a:t>
            </a:r>
          </a:p>
          <a:p>
            <a:pPr lvl="1"/>
            <a:r>
              <a:rPr lang="en-US" sz="2400" b="1" dirty="0">
                <a:latin typeface="Courier New" charset="0"/>
                <a:hlinkClick r:id="rId2"/>
              </a:rPr>
              <a:t>http://www.ctan.org</a:t>
            </a:r>
            <a:endParaRPr lang="en-US" sz="2400" b="1" dirty="0">
              <a:latin typeface="Courier New" charset="0"/>
            </a:endParaRPr>
          </a:p>
          <a:p>
            <a:r>
              <a:rPr lang="en-US" sz="2800" dirty="0"/>
              <a:t>Document styles are defined in </a:t>
            </a:r>
            <a:r>
              <a:rPr lang="en-US" sz="2800" b="1" dirty="0">
                <a:solidFill>
                  <a:schemeClr val="tx2"/>
                </a:solidFill>
                <a:latin typeface="Courier New" charset="0"/>
              </a:rPr>
              <a:t>*.sty</a:t>
            </a:r>
            <a:r>
              <a:rPr lang="en-US" sz="2800" dirty="0"/>
              <a:t> files</a:t>
            </a:r>
          </a:p>
          <a:p>
            <a:pPr lvl="1"/>
            <a:r>
              <a:rPr lang="en-US" sz="2400" b="1" dirty="0" err="1">
                <a:solidFill>
                  <a:schemeClr val="tx2"/>
                </a:solidFill>
                <a:latin typeface="Courier New" charset="0"/>
              </a:rPr>
              <a:t>mla.sty</a:t>
            </a:r>
            <a:endParaRPr lang="en-US" sz="2400" b="1" dirty="0">
              <a:solidFill>
                <a:schemeClr val="tx2"/>
              </a:solidFill>
              <a:latin typeface="Courier New" charset="0"/>
            </a:endParaRPr>
          </a:p>
          <a:p>
            <a:pPr lvl="1"/>
            <a:r>
              <a:rPr lang="en-US" sz="2400" b="1" dirty="0" err="1">
                <a:solidFill>
                  <a:schemeClr val="tx2"/>
                </a:solidFill>
                <a:latin typeface="Courier New" charset="0"/>
              </a:rPr>
              <a:t>bmsplain.sty</a:t>
            </a:r>
            <a:endParaRPr lang="en-US" sz="2400" b="1" dirty="0">
              <a:solidFill>
                <a:schemeClr val="tx2"/>
              </a:solidFill>
              <a:latin typeface="Courier New" charset="0"/>
            </a:endParaRPr>
          </a:p>
          <a:p>
            <a:r>
              <a:rPr lang="en-US" sz="2800" dirty="0"/>
              <a:t>Bibliography styles are defined in </a:t>
            </a:r>
            <a:r>
              <a:rPr lang="en-US" sz="2800" dirty="0">
                <a:solidFill>
                  <a:schemeClr val="tx2"/>
                </a:solidFill>
                <a:latin typeface="Courier New" charset="0"/>
              </a:rPr>
              <a:t>*.</a:t>
            </a:r>
            <a:r>
              <a:rPr lang="en-US" sz="2800" dirty="0" err="1">
                <a:solidFill>
                  <a:schemeClr val="tx2"/>
                </a:solidFill>
                <a:latin typeface="Courier New" charset="0"/>
              </a:rPr>
              <a:t>bst</a:t>
            </a:r>
            <a:r>
              <a:rPr lang="en-US" sz="2800" dirty="0"/>
              <a:t> files</a:t>
            </a:r>
          </a:p>
          <a:p>
            <a:pPr lvl="1"/>
            <a:r>
              <a:rPr lang="en-US" sz="2400" b="1" dirty="0" err="1">
                <a:solidFill>
                  <a:schemeClr val="tx2"/>
                </a:solidFill>
                <a:latin typeface="Courier New" charset="0"/>
              </a:rPr>
              <a:t>mla.bst</a:t>
            </a:r>
            <a:endParaRPr lang="en-US" sz="2400" b="1" dirty="0">
              <a:solidFill>
                <a:schemeClr val="tx2"/>
              </a:solidFill>
              <a:latin typeface="Courier New" charset="0"/>
            </a:endParaRPr>
          </a:p>
          <a:p>
            <a:pPr lvl="1"/>
            <a:r>
              <a:rPr lang="en-US" sz="2400" b="1" dirty="0" err="1">
                <a:solidFill>
                  <a:schemeClr val="tx2"/>
                </a:solidFill>
                <a:latin typeface="Courier New" charset="0"/>
              </a:rPr>
              <a:t>amsplain.bst</a:t>
            </a:r>
            <a:endParaRPr lang="en-US" sz="2400" b="1" dirty="0">
              <a:solidFill>
                <a:schemeClr val="tx2"/>
              </a:solidFill>
              <a:latin typeface="Courier New" charset="0"/>
            </a:endParaRPr>
          </a:p>
          <a:p>
            <a:pPr lvl="1"/>
            <a:r>
              <a:rPr lang="en-US" b="1" dirty="0" err="1">
                <a:solidFill>
                  <a:schemeClr val="tx2"/>
                </a:solidFill>
                <a:latin typeface="Courier New" charset="0"/>
              </a:rPr>
              <a:t>ieee.bst</a:t>
            </a:r>
            <a:endParaRPr lang="en-US" sz="2400" b="1" dirty="0">
              <a:solidFill>
                <a:schemeClr val="tx2"/>
              </a:solidFill>
              <a:latin typeface="Courier New" charset="0"/>
            </a:endParaRPr>
          </a:p>
        </p:txBody>
      </p:sp>
    </p:spTree>
    <p:extLst>
      <p:ext uri="{BB962C8B-B14F-4D97-AF65-F5344CB8AC3E}">
        <p14:creationId xmlns:p14="http://schemas.microsoft.com/office/powerpoint/2010/main" val="23297894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To invoke these styles in your document</a:t>
            </a:r>
          </a:p>
        </p:txBody>
      </p:sp>
      <p:sp>
        <p:nvSpPr>
          <p:cNvPr id="68611" name="Rectangle 3"/>
          <p:cNvSpPr>
            <a:spLocks noGrp="1" noChangeArrowheads="1"/>
          </p:cNvSpPr>
          <p:nvPr>
            <p:ph idx="1"/>
          </p:nvPr>
        </p:nvSpPr>
        <p:spPr/>
        <p:txBody>
          <a:bodyPr/>
          <a:lstStyle/>
          <a:p>
            <a:r>
              <a:rPr lang="en-US"/>
              <a:t>Copy them to your current working directory with your </a:t>
            </a:r>
            <a:r>
              <a:rPr lang="en-US" b="1">
                <a:solidFill>
                  <a:schemeClr val="tx2"/>
                </a:solidFill>
                <a:latin typeface="Courier New" charset="0"/>
              </a:rPr>
              <a:t>LaTeX</a:t>
            </a:r>
            <a:r>
              <a:rPr lang="en-US"/>
              <a:t> and </a:t>
            </a:r>
            <a:r>
              <a:rPr lang="en-US" b="1">
                <a:solidFill>
                  <a:schemeClr val="tx2"/>
                </a:solidFill>
                <a:latin typeface="Courier New" charset="0"/>
              </a:rPr>
              <a:t>BibTex</a:t>
            </a:r>
            <a:r>
              <a:rPr lang="en-US"/>
              <a:t> document</a:t>
            </a:r>
          </a:p>
          <a:p>
            <a:r>
              <a:rPr lang="en-US"/>
              <a:t>Edit your </a:t>
            </a:r>
            <a:r>
              <a:rPr lang="en-US" b="1">
                <a:solidFill>
                  <a:schemeClr val="tx2"/>
                </a:solidFill>
                <a:latin typeface="Courier New" charset="0"/>
              </a:rPr>
              <a:t>LaTeX</a:t>
            </a:r>
            <a:r>
              <a:rPr lang="en-US"/>
              <a:t> file to appropriately reference these style guides</a:t>
            </a:r>
          </a:p>
        </p:txBody>
      </p:sp>
    </p:spTree>
    <p:extLst>
      <p:ext uri="{BB962C8B-B14F-4D97-AF65-F5344CB8AC3E}">
        <p14:creationId xmlns:p14="http://schemas.microsoft.com/office/powerpoint/2010/main" val="2708512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457200" y="277813"/>
            <a:ext cx="8229600" cy="484187"/>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t>Resources</a:t>
            </a:r>
          </a:p>
        </p:txBody>
      </p:sp>
      <p:sp>
        <p:nvSpPr>
          <p:cNvPr id="24578" name="Rectangle 2"/>
          <p:cNvSpPr>
            <a:spLocks noGrp="1" noChangeArrowheads="1"/>
          </p:cNvSpPr>
          <p:nvPr>
            <p:ph idx="1"/>
          </p:nvPr>
        </p:nvSpPr>
        <p:spPr>
          <a:xfrm>
            <a:off x="228600" y="685800"/>
            <a:ext cx="8763000" cy="5546725"/>
          </a:xfrm>
          <a:ln/>
        </p:spPr>
        <p:txBody>
          <a:bodyPr/>
          <a:lstStyle/>
          <a:p>
            <a:pPr>
              <a:buClr>
                <a:srgbClr val="CC9900"/>
              </a:buClr>
              <a:buSzPct val="650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b="1" dirty="0">
                <a:hlinkClick r:id="rId3"/>
              </a:rPr>
              <a:t>https://ctan.org/  the Comprehensive T</a:t>
            </a:r>
            <a:r>
              <a:rPr lang="en-US" b="1" cap="all" dirty="0">
                <a:hlinkClick r:id="rId3"/>
              </a:rPr>
              <a:t>E</a:t>
            </a:r>
            <a:r>
              <a:rPr lang="en-US" b="1" dirty="0">
                <a:hlinkClick r:id="rId3"/>
              </a:rPr>
              <a:t>X Archive Network</a:t>
            </a:r>
            <a:r>
              <a:rPr lang="en-US" b="1" dirty="0"/>
              <a:t>  (Good for packages/tools)</a:t>
            </a:r>
          </a:p>
          <a:p>
            <a:pPr>
              <a:buClr>
                <a:srgbClr val="CC9900"/>
              </a:buClr>
              <a:buSzPct val="650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For </a:t>
            </a:r>
            <a:r>
              <a:rPr lang="en-US" dirty="0" err="1"/>
              <a:t>TeX</a:t>
            </a:r>
            <a:r>
              <a:rPr lang="en-US" dirty="0"/>
              <a:t> (with lots of latex as well) :</a:t>
            </a:r>
          </a:p>
          <a:p>
            <a:pPr marL="685800" lvl="1" indent="-342900">
              <a:buClr>
                <a:srgbClr val="3B812F"/>
              </a:buClr>
              <a:buSzPct val="60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rgbClr val="996600"/>
                </a:solidFill>
                <a:hlinkClick r:id="rId4"/>
              </a:rPr>
              <a:t>http://www.tug.org/</a:t>
            </a:r>
            <a:r>
              <a:rPr lang="en-US" dirty="0"/>
              <a:t> </a:t>
            </a:r>
          </a:p>
          <a:p>
            <a:pPr>
              <a:buClr>
                <a:srgbClr val="CC9900"/>
              </a:buClr>
              <a:buSzPct val="65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err="1"/>
              <a:t>LaTex</a:t>
            </a:r>
            <a:r>
              <a:rPr lang="en-US" dirty="0"/>
              <a:t> project page</a:t>
            </a:r>
          </a:p>
          <a:p>
            <a:pPr marL="685800" lvl="1" indent="-342900">
              <a:buClr>
                <a:srgbClr val="3B812F"/>
              </a:buClr>
              <a:buSzPct val="60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http://</a:t>
            </a:r>
            <a:r>
              <a:rPr lang="en-US" dirty="0" err="1"/>
              <a:t>www.latex-project.org</a:t>
            </a:r>
            <a:r>
              <a:rPr lang="en-US" dirty="0"/>
              <a:t>/</a:t>
            </a:r>
          </a:p>
          <a:p>
            <a:pPr>
              <a:buClr>
                <a:srgbClr val="CC9900"/>
              </a:buClr>
              <a:buSzPct val="65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Not so short introduction to </a:t>
            </a:r>
            <a:r>
              <a:rPr lang="en-US" dirty="0" err="1"/>
              <a:t>LaTeX</a:t>
            </a:r>
            <a:r>
              <a:rPr lang="en-US" dirty="0"/>
              <a:t>:</a:t>
            </a:r>
          </a:p>
          <a:p>
            <a:pPr marL="0" indent="0">
              <a:spcBef>
                <a:spcPts val="600"/>
              </a:spcBef>
              <a:buClrTx/>
              <a:buSz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hlinkClick r:id="rId5"/>
              </a:rPr>
              <a:t>http://ctan.tug.org/tex-archive/info/lshort/english/lshort.pdf</a:t>
            </a:r>
            <a:endParaRPr lang="en-US" sz="2400" dirty="0"/>
          </a:p>
          <a:p>
            <a:pPr>
              <a:spcBef>
                <a:spcPts val="600"/>
              </a:spcBef>
              <a:buClrTx/>
              <a:buSzTx/>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Latex Video Tutorials</a:t>
            </a:r>
            <a:endParaRPr lang="en-US" dirty="0"/>
          </a:p>
          <a:p>
            <a:pPr marL="0" indent="0">
              <a:spcBef>
                <a:spcPts val="600"/>
              </a:spcBef>
              <a:buClrTx/>
              <a:buSz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hlinkClick r:id="rId6"/>
              </a:rPr>
              <a:t>https://</a:t>
            </a:r>
            <a:r>
              <a:rPr lang="en-US" sz="2400" dirty="0" err="1">
                <a:hlinkClick r:id="rId6"/>
              </a:rPr>
              <a:t>www.youtube.com</a:t>
            </a:r>
            <a:r>
              <a:rPr lang="en-US" sz="2400" dirty="0">
                <a:hlinkClick r:id="rId6"/>
              </a:rPr>
              <a:t>/</a:t>
            </a:r>
            <a:r>
              <a:rPr lang="en-US" sz="2400" dirty="0" err="1">
                <a:hlinkClick r:id="rId6"/>
              </a:rPr>
              <a:t>watch?v</a:t>
            </a:r>
            <a:r>
              <a:rPr lang="en-US" sz="2400" dirty="0">
                <a:hlinkClick r:id="rId6"/>
              </a:rPr>
              <a:t>=SoDv0qhyysQ&amp;list=PL1D4EAB31D3EBC449</a:t>
            </a:r>
            <a:endParaRPr lang="en-US" sz="2400" dirty="0"/>
          </a:p>
          <a:p>
            <a:pPr>
              <a:buClr>
                <a:srgbClr val="CC9900"/>
              </a:buClr>
              <a:buSzPct val="65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Can read the </a:t>
            </a:r>
            <a:r>
              <a:rPr lang="en-US" dirty="0" err="1"/>
              <a:t>LaTex</a:t>
            </a:r>
            <a:r>
              <a:rPr lang="en-US" dirty="0"/>
              <a:t> source code (its written in </a:t>
            </a:r>
            <a:r>
              <a:rPr lang="en-US" dirty="0" err="1"/>
              <a:t>TeX</a:t>
            </a:r>
            <a:r>
              <a:rPr lang="en-US" dirty="0"/>
              <a:t>)</a:t>
            </a:r>
          </a:p>
          <a:p>
            <a:pPr>
              <a:buClr>
                <a:srgbClr val="CC9900"/>
              </a:buClr>
              <a:buSzPct val="65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Google is your friend… </a:t>
            </a:r>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674DB842-3DC5-2049-941C-521A5AED3BE4}" type="slidenum">
              <a:rPr lang="en-US"/>
              <a:pPr/>
              <a:t>8</a:t>
            </a:fld>
            <a:endParaRPr lang="en-US"/>
          </a:p>
        </p:txBody>
      </p:sp>
    </p:spTree>
    <p:extLst>
      <p:ext uri="{BB962C8B-B14F-4D97-AF65-F5344CB8AC3E}">
        <p14:creationId xmlns:p14="http://schemas.microsoft.com/office/powerpoint/2010/main" val="1331635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52400" y="685800"/>
            <a:ext cx="8534400" cy="609600"/>
          </a:xfrm>
        </p:spPr>
        <p:txBody>
          <a:bodyPr>
            <a:normAutofit fontScale="90000"/>
          </a:bodyPr>
          <a:lstStyle/>
          <a:p>
            <a:r>
              <a:rPr lang="en-US" dirty="0"/>
              <a:t>Sample </a:t>
            </a:r>
            <a:r>
              <a:rPr lang="en-US" b="1" dirty="0" err="1">
                <a:latin typeface="Courier New" charset="0"/>
              </a:rPr>
              <a:t>LaTeX</a:t>
            </a:r>
            <a:r>
              <a:rPr lang="en-US" dirty="0"/>
              <a:t> document listing Bibliography in </a:t>
            </a:r>
            <a:br>
              <a:rPr lang="en-US" dirty="0"/>
            </a:br>
            <a:r>
              <a:rPr lang="en-US" dirty="0"/>
              <a:t>MLA Style (</a:t>
            </a:r>
            <a:r>
              <a:rPr lang="en-US" dirty="0" err="1">
                <a:latin typeface="Courier New" charset="0"/>
              </a:rPr>
              <a:t>text</a:t>
            </a:r>
            <a:r>
              <a:rPr lang="en-US" b="1" dirty="0" err="1">
                <a:latin typeface="Courier New" charset="0"/>
              </a:rPr>
              <a:t>.tex</a:t>
            </a:r>
            <a:r>
              <a:rPr lang="en-US" dirty="0"/>
              <a:t>)</a:t>
            </a:r>
          </a:p>
        </p:txBody>
      </p:sp>
      <p:sp>
        <p:nvSpPr>
          <p:cNvPr id="59395" name="Rectangle 3"/>
          <p:cNvSpPr>
            <a:spLocks noGrp="1" noChangeArrowheads="1"/>
          </p:cNvSpPr>
          <p:nvPr>
            <p:ph idx="1"/>
          </p:nvPr>
        </p:nvSpPr>
        <p:spPr>
          <a:xfrm>
            <a:off x="685800" y="2286000"/>
            <a:ext cx="7772400" cy="4114800"/>
          </a:xfrm>
        </p:spPr>
        <p:txBody>
          <a:bodyPr/>
          <a:lstStyle/>
          <a:p>
            <a:pPr>
              <a:lnSpc>
                <a:spcPct val="90000"/>
              </a:lnSpc>
              <a:buFontTx/>
              <a:buNone/>
            </a:pPr>
            <a:r>
              <a:rPr lang="en-US" sz="2800" b="1">
                <a:solidFill>
                  <a:schemeClr val="tx2"/>
                </a:solidFill>
                <a:latin typeface="Courier New" charset="0"/>
              </a:rPr>
              <a:t>\documentclass{report}</a:t>
            </a:r>
          </a:p>
          <a:p>
            <a:pPr>
              <a:lnSpc>
                <a:spcPct val="90000"/>
              </a:lnSpc>
              <a:buFontTx/>
              <a:buNone/>
            </a:pPr>
            <a:r>
              <a:rPr lang="en-US" sz="2800" b="1">
                <a:solidFill>
                  <a:schemeClr val="tx2"/>
                </a:solidFill>
                <a:latin typeface="Courier New" charset="0"/>
              </a:rPr>
              <a:t>\usepackage{</a:t>
            </a:r>
            <a:r>
              <a:rPr lang="en-US" sz="2800" b="1">
                <a:solidFill>
                  <a:srgbClr val="FF0000"/>
                </a:solidFill>
                <a:latin typeface="Courier New" charset="0"/>
              </a:rPr>
              <a:t>mla</a:t>
            </a:r>
            <a:r>
              <a:rPr lang="en-US" sz="2800" b="1">
                <a:solidFill>
                  <a:schemeClr val="tx2"/>
                </a:solidFill>
                <a:latin typeface="Courier New" charset="0"/>
              </a:rPr>
              <a:t>}</a:t>
            </a:r>
          </a:p>
          <a:p>
            <a:pPr>
              <a:lnSpc>
                <a:spcPct val="90000"/>
              </a:lnSpc>
              <a:buFontTx/>
              <a:buNone/>
            </a:pPr>
            <a:r>
              <a:rPr lang="en-US" sz="2800" b="1">
                <a:solidFill>
                  <a:schemeClr val="tx2"/>
                </a:solidFill>
                <a:latin typeface="Courier New" charset="0"/>
              </a:rPr>
              <a:t>\begin{document}</a:t>
            </a:r>
          </a:p>
          <a:p>
            <a:pPr>
              <a:lnSpc>
                <a:spcPct val="90000"/>
              </a:lnSpc>
              <a:buFontTx/>
              <a:buNone/>
            </a:pPr>
            <a:endParaRPr lang="en-US" sz="2800" b="1">
              <a:solidFill>
                <a:schemeClr val="tx2"/>
              </a:solidFill>
              <a:latin typeface="Courier New" charset="0"/>
            </a:endParaRPr>
          </a:p>
          <a:p>
            <a:pPr>
              <a:lnSpc>
                <a:spcPct val="90000"/>
              </a:lnSpc>
              <a:buFontTx/>
              <a:buNone/>
            </a:pPr>
            <a:r>
              <a:rPr lang="en-US" sz="2800" b="1">
                <a:solidFill>
                  <a:schemeClr val="tx2"/>
                </a:solidFill>
                <a:latin typeface="Courier New" charset="0"/>
              </a:rPr>
              <a:t>\bibliographystyle{</a:t>
            </a:r>
            <a:r>
              <a:rPr lang="en-US" sz="2800" b="1">
                <a:solidFill>
                  <a:srgbClr val="FF0000"/>
                </a:solidFill>
                <a:latin typeface="Courier New" charset="0"/>
              </a:rPr>
              <a:t>mla</a:t>
            </a:r>
            <a:r>
              <a:rPr lang="en-US" sz="2800" b="1">
                <a:solidFill>
                  <a:schemeClr val="tx2"/>
                </a:solidFill>
                <a:latin typeface="Courier New" charset="0"/>
              </a:rPr>
              <a:t>}</a:t>
            </a:r>
          </a:p>
          <a:p>
            <a:pPr>
              <a:lnSpc>
                <a:spcPct val="90000"/>
              </a:lnSpc>
              <a:buFontTx/>
              <a:buNone/>
            </a:pPr>
            <a:r>
              <a:rPr lang="en-US" sz="2800" b="1">
                <a:solidFill>
                  <a:schemeClr val="tx2"/>
                </a:solidFill>
                <a:latin typeface="Courier New" charset="0"/>
              </a:rPr>
              <a:t>\bibliography{</a:t>
            </a:r>
            <a:r>
              <a:rPr lang="en-US" sz="2800" b="1">
                <a:solidFill>
                  <a:srgbClr val="FF0000"/>
                </a:solidFill>
                <a:latin typeface="Courier New" charset="0"/>
              </a:rPr>
              <a:t>mybib</a:t>
            </a:r>
            <a:r>
              <a:rPr lang="en-US" sz="2800" b="1">
                <a:solidFill>
                  <a:schemeClr val="tx2"/>
                </a:solidFill>
                <a:latin typeface="Courier New" charset="0"/>
              </a:rPr>
              <a:t>}</a:t>
            </a:r>
          </a:p>
          <a:p>
            <a:pPr>
              <a:lnSpc>
                <a:spcPct val="90000"/>
              </a:lnSpc>
              <a:buFontTx/>
              <a:buNone/>
            </a:pPr>
            <a:r>
              <a:rPr lang="en-US" sz="2800" b="1">
                <a:solidFill>
                  <a:schemeClr val="tx2"/>
                </a:solidFill>
                <a:latin typeface="Courier New" charset="0"/>
              </a:rPr>
              <a:t>\nocite{*}</a:t>
            </a:r>
          </a:p>
          <a:p>
            <a:pPr>
              <a:lnSpc>
                <a:spcPct val="90000"/>
              </a:lnSpc>
              <a:buFontTx/>
              <a:buNone/>
            </a:pPr>
            <a:endParaRPr lang="en-US" sz="2800" b="1">
              <a:solidFill>
                <a:schemeClr val="tx2"/>
              </a:solidFill>
              <a:latin typeface="Courier New" charset="0"/>
            </a:endParaRPr>
          </a:p>
          <a:p>
            <a:pPr>
              <a:lnSpc>
                <a:spcPct val="90000"/>
              </a:lnSpc>
              <a:buFontTx/>
              <a:buNone/>
            </a:pPr>
            <a:r>
              <a:rPr lang="en-US" sz="2800" b="1">
                <a:solidFill>
                  <a:schemeClr val="tx2"/>
                </a:solidFill>
                <a:latin typeface="Courier New" charset="0"/>
              </a:rPr>
              <a:t>\end{document}</a:t>
            </a:r>
          </a:p>
          <a:p>
            <a:pPr>
              <a:lnSpc>
                <a:spcPct val="90000"/>
              </a:lnSpc>
              <a:buFontTx/>
              <a:buNone/>
            </a:pPr>
            <a:endParaRPr lang="en-US" sz="2800" b="1">
              <a:solidFill>
                <a:schemeClr val="tx2"/>
              </a:solidFill>
              <a:latin typeface="Courier New" charset="0"/>
            </a:endParaRPr>
          </a:p>
        </p:txBody>
      </p:sp>
    </p:spTree>
    <p:extLst>
      <p:ext uri="{BB962C8B-B14F-4D97-AF65-F5344CB8AC3E}">
        <p14:creationId xmlns:p14="http://schemas.microsoft.com/office/powerpoint/2010/main" val="2259307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2400" y="838200"/>
            <a:ext cx="8534400" cy="609600"/>
          </a:xfrm>
        </p:spPr>
        <p:txBody>
          <a:bodyPr>
            <a:normAutofit fontScale="90000"/>
          </a:bodyPr>
          <a:lstStyle/>
          <a:p>
            <a:r>
              <a:rPr lang="en-US" dirty="0"/>
              <a:t>Commands to Build and </a:t>
            </a:r>
            <a:br>
              <a:rPr lang="en-US" dirty="0"/>
            </a:br>
            <a:r>
              <a:rPr lang="en-US" dirty="0"/>
              <a:t>View Document</a:t>
            </a:r>
          </a:p>
        </p:txBody>
      </p:sp>
      <p:sp>
        <p:nvSpPr>
          <p:cNvPr id="9219" name="Rectangle 3"/>
          <p:cNvSpPr>
            <a:spLocks noGrp="1" noChangeArrowheads="1"/>
          </p:cNvSpPr>
          <p:nvPr>
            <p:ph sz="half" idx="1"/>
          </p:nvPr>
        </p:nvSpPr>
        <p:spPr>
          <a:xfrm>
            <a:off x="2514600" y="2133600"/>
            <a:ext cx="4876800" cy="4114800"/>
          </a:xfrm>
        </p:spPr>
        <p:txBody>
          <a:bodyPr/>
          <a:lstStyle/>
          <a:p>
            <a:pPr>
              <a:buFontTx/>
              <a:buNone/>
            </a:pPr>
            <a:r>
              <a:rPr lang="en-US" b="1" dirty="0"/>
              <a:t>To generate </a:t>
            </a:r>
            <a:r>
              <a:rPr lang="en-US" b="1" dirty="0" err="1"/>
              <a:t>pdf</a:t>
            </a:r>
            <a:r>
              <a:rPr lang="en-US" b="1" dirty="0"/>
              <a:t> </a:t>
            </a:r>
          </a:p>
          <a:p>
            <a:pPr>
              <a:buFontTx/>
              <a:buNone/>
            </a:pPr>
            <a:r>
              <a:rPr lang="en-US" b="1" dirty="0">
                <a:solidFill>
                  <a:schemeClr val="tx2"/>
                </a:solidFill>
                <a:latin typeface="Courier New" charset="0"/>
              </a:rPr>
              <a:t>% </a:t>
            </a:r>
            <a:r>
              <a:rPr lang="en-US" b="1" dirty="0" err="1">
                <a:solidFill>
                  <a:schemeClr val="tx2"/>
                </a:solidFill>
                <a:latin typeface="Courier New" charset="0"/>
              </a:rPr>
              <a:t>pdflatex</a:t>
            </a:r>
            <a:r>
              <a:rPr lang="en-US" b="1" dirty="0">
                <a:solidFill>
                  <a:schemeClr val="tx2"/>
                </a:solidFill>
                <a:latin typeface="Courier New" charset="0"/>
              </a:rPr>
              <a:t> </a:t>
            </a:r>
            <a:r>
              <a:rPr lang="en-US" b="1" dirty="0" err="1">
                <a:solidFill>
                  <a:schemeClr val="tx2"/>
                </a:solidFill>
                <a:latin typeface="Courier New" charset="0"/>
              </a:rPr>
              <a:t>test.tex</a:t>
            </a:r>
            <a:endParaRPr lang="en-US" b="1" dirty="0">
              <a:solidFill>
                <a:schemeClr val="tx2"/>
              </a:solidFill>
              <a:latin typeface="Courier New" charset="0"/>
            </a:endParaRPr>
          </a:p>
          <a:p>
            <a:pPr>
              <a:buFontTx/>
              <a:buNone/>
            </a:pPr>
            <a:r>
              <a:rPr lang="en-US" b="1" dirty="0">
                <a:solidFill>
                  <a:schemeClr val="tx2"/>
                </a:solidFill>
                <a:latin typeface="Courier New" charset="0"/>
              </a:rPr>
              <a:t>% </a:t>
            </a:r>
            <a:r>
              <a:rPr lang="en-US" b="1" dirty="0" err="1">
                <a:solidFill>
                  <a:schemeClr val="tx2"/>
                </a:solidFill>
                <a:latin typeface="Courier New" charset="0"/>
              </a:rPr>
              <a:t>bibtex</a:t>
            </a:r>
            <a:r>
              <a:rPr lang="en-US" b="1" dirty="0">
                <a:solidFill>
                  <a:schemeClr val="tx2"/>
                </a:solidFill>
                <a:latin typeface="Courier New" charset="0"/>
              </a:rPr>
              <a:t> test</a:t>
            </a:r>
          </a:p>
          <a:p>
            <a:pPr>
              <a:buFontTx/>
              <a:buNone/>
            </a:pPr>
            <a:r>
              <a:rPr lang="en-US" b="1" dirty="0">
                <a:solidFill>
                  <a:schemeClr val="tx2"/>
                </a:solidFill>
                <a:latin typeface="Courier New" charset="0"/>
              </a:rPr>
              <a:t>% </a:t>
            </a:r>
            <a:r>
              <a:rPr lang="en-US" b="1" dirty="0" err="1">
                <a:solidFill>
                  <a:schemeClr val="tx2"/>
                </a:solidFill>
                <a:latin typeface="Courier New" charset="0"/>
              </a:rPr>
              <a:t>pdflatex</a:t>
            </a:r>
            <a:r>
              <a:rPr lang="en-US" b="1" dirty="0">
                <a:solidFill>
                  <a:schemeClr val="tx2"/>
                </a:solidFill>
                <a:latin typeface="Courier New" charset="0"/>
              </a:rPr>
              <a:t> </a:t>
            </a:r>
            <a:r>
              <a:rPr lang="en-US" b="1" dirty="0" err="1">
                <a:solidFill>
                  <a:schemeClr val="tx2"/>
                </a:solidFill>
                <a:latin typeface="Courier New" charset="0"/>
              </a:rPr>
              <a:t>test.tex</a:t>
            </a:r>
            <a:endParaRPr lang="en-US" b="1" dirty="0">
              <a:solidFill>
                <a:schemeClr val="tx2"/>
              </a:solidFill>
              <a:latin typeface="Courier New" charset="0"/>
            </a:endParaRPr>
          </a:p>
          <a:p>
            <a:pPr>
              <a:buFontTx/>
              <a:buNone/>
            </a:pPr>
            <a:r>
              <a:rPr lang="en-US" b="1" dirty="0">
                <a:solidFill>
                  <a:schemeClr val="tx2"/>
                </a:solidFill>
                <a:latin typeface="Courier New" charset="0"/>
              </a:rPr>
              <a:t>% </a:t>
            </a:r>
            <a:r>
              <a:rPr lang="en-US" b="1" dirty="0" err="1">
                <a:solidFill>
                  <a:schemeClr val="tx2"/>
                </a:solidFill>
                <a:latin typeface="Courier New" charset="0"/>
              </a:rPr>
              <a:t>pdflatex</a:t>
            </a:r>
            <a:r>
              <a:rPr lang="en-US" b="1" dirty="0">
                <a:solidFill>
                  <a:schemeClr val="tx2"/>
                </a:solidFill>
                <a:latin typeface="Courier New" charset="0"/>
              </a:rPr>
              <a:t> </a:t>
            </a:r>
            <a:r>
              <a:rPr lang="en-US" b="1" dirty="0" err="1">
                <a:solidFill>
                  <a:schemeClr val="tx2"/>
                </a:solidFill>
                <a:latin typeface="Courier New" charset="0"/>
              </a:rPr>
              <a:t>test.tex</a:t>
            </a:r>
            <a:endParaRPr lang="en-US" b="1" dirty="0">
              <a:solidFill>
                <a:schemeClr val="tx2"/>
              </a:solidFill>
              <a:latin typeface="Courier New" charset="0"/>
            </a:endParaRPr>
          </a:p>
          <a:p>
            <a:pPr>
              <a:buFontTx/>
              <a:buNone/>
            </a:pPr>
            <a:r>
              <a:rPr lang="en-US" b="1" dirty="0">
                <a:solidFill>
                  <a:schemeClr val="tx2"/>
                </a:solidFill>
                <a:latin typeface="Courier New" charset="0"/>
              </a:rPr>
              <a:t>%</a:t>
            </a:r>
          </a:p>
        </p:txBody>
      </p:sp>
    </p:spTree>
    <p:extLst>
      <p:ext uri="{BB962C8B-B14F-4D97-AF65-F5344CB8AC3E}">
        <p14:creationId xmlns:p14="http://schemas.microsoft.com/office/powerpoint/2010/main" val="7538225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l="33749" t="28906" r="35001" b="31250"/>
          <a:stretch>
            <a:fillRect/>
          </a:stretch>
        </p:blipFill>
        <p:spPr bwMode="auto">
          <a:xfrm>
            <a:off x="1492250" y="381000"/>
            <a:ext cx="5975350" cy="609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596128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04800" y="762000"/>
            <a:ext cx="8534400" cy="609600"/>
          </a:xfrm>
        </p:spPr>
        <p:txBody>
          <a:bodyPr>
            <a:normAutofit fontScale="90000"/>
          </a:bodyPr>
          <a:lstStyle/>
          <a:p>
            <a:r>
              <a:rPr lang="en-US" dirty="0"/>
              <a:t>Sample </a:t>
            </a:r>
            <a:r>
              <a:rPr lang="en-US" b="1" dirty="0" err="1">
                <a:latin typeface="Courier New" charset="0"/>
              </a:rPr>
              <a:t>LaTeX</a:t>
            </a:r>
            <a:r>
              <a:rPr lang="en-US" dirty="0"/>
              <a:t> document listing Bibliography in </a:t>
            </a:r>
            <a:br>
              <a:rPr lang="en-US" dirty="0"/>
            </a:br>
            <a:r>
              <a:rPr lang="en-US" dirty="0"/>
              <a:t>AMS Style (</a:t>
            </a:r>
            <a:r>
              <a:rPr lang="en-US" dirty="0">
                <a:latin typeface="Courier New" charset="0"/>
              </a:rPr>
              <a:t>test2</a:t>
            </a:r>
            <a:r>
              <a:rPr lang="en-US" b="1" dirty="0">
                <a:latin typeface="Courier New" charset="0"/>
              </a:rPr>
              <a:t>.tex</a:t>
            </a:r>
            <a:r>
              <a:rPr lang="en-US" dirty="0"/>
              <a:t>)</a:t>
            </a:r>
          </a:p>
        </p:txBody>
      </p:sp>
      <p:sp>
        <p:nvSpPr>
          <p:cNvPr id="60419" name="Rectangle 3"/>
          <p:cNvSpPr>
            <a:spLocks noGrp="1" noChangeArrowheads="1"/>
          </p:cNvSpPr>
          <p:nvPr>
            <p:ph idx="1"/>
          </p:nvPr>
        </p:nvSpPr>
        <p:spPr>
          <a:xfrm>
            <a:off x="685800" y="2286000"/>
            <a:ext cx="7772400" cy="4114800"/>
          </a:xfrm>
        </p:spPr>
        <p:txBody>
          <a:bodyPr/>
          <a:lstStyle/>
          <a:p>
            <a:pPr>
              <a:buFontTx/>
              <a:buNone/>
            </a:pPr>
            <a:r>
              <a:rPr lang="en-US" sz="2800" b="1">
                <a:solidFill>
                  <a:schemeClr val="tx2"/>
                </a:solidFill>
                <a:latin typeface="Courier New" charset="0"/>
              </a:rPr>
              <a:t>\documentclass{report}</a:t>
            </a:r>
          </a:p>
          <a:p>
            <a:pPr>
              <a:buFontTx/>
              <a:buNone/>
            </a:pPr>
            <a:r>
              <a:rPr lang="en-US" sz="2800" b="1">
                <a:solidFill>
                  <a:schemeClr val="tx2"/>
                </a:solidFill>
                <a:latin typeface="Courier New" charset="0"/>
              </a:rPr>
              <a:t>\begin{document}</a:t>
            </a:r>
          </a:p>
          <a:p>
            <a:pPr>
              <a:buFontTx/>
              <a:buNone/>
            </a:pPr>
            <a:endParaRPr lang="en-US" sz="2800" b="1">
              <a:solidFill>
                <a:schemeClr val="tx2"/>
              </a:solidFill>
              <a:latin typeface="Courier New" charset="0"/>
            </a:endParaRPr>
          </a:p>
          <a:p>
            <a:pPr>
              <a:buFontTx/>
              <a:buNone/>
            </a:pPr>
            <a:r>
              <a:rPr lang="en-US" sz="2800" b="1">
                <a:solidFill>
                  <a:schemeClr val="tx2"/>
                </a:solidFill>
                <a:latin typeface="Courier New" charset="0"/>
              </a:rPr>
              <a:t>\bibliographystyle{</a:t>
            </a:r>
            <a:r>
              <a:rPr lang="en-US" sz="2800" b="1">
                <a:solidFill>
                  <a:srgbClr val="FF0000"/>
                </a:solidFill>
                <a:latin typeface="Courier New" charset="0"/>
              </a:rPr>
              <a:t>amsplain</a:t>
            </a:r>
            <a:r>
              <a:rPr lang="en-US" sz="2800" b="1">
                <a:solidFill>
                  <a:schemeClr val="tx2"/>
                </a:solidFill>
                <a:latin typeface="Courier New" charset="0"/>
              </a:rPr>
              <a:t>}</a:t>
            </a:r>
          </a:p>
          <a:p>
            <a:pPr>
              <a:buFontTx/>
              <a:buNone/>
            </a:pPr>
            <a:r>
              <a:rPr lang="en-US" sz="2800" b="1">
                <a:solidFill>
                  <a:schemeClr val="tx2"/>
                </a:solidFill>
                <a:latin typeface="Courier New" charset="0"/>
              </a:rPr>
              <a:t>\bibliography{</a:t>
            </a:r>
            <a:r>
              <a:rPr lang="en-US" sz="2800" b="1">
                <a:solidFill>
                  <a:srgbClr val="FF0000"/>
                </a:solidFill>
                <a:latin typeface="Courier New" charset="0"/>
              </a:rPr>
              <a:t>mybib</a:t>
            </a:r>
            <a:r>
              <a:rPr lang="en-US" sz="2800" b="1">
                <a:solidFill>
                  <a:schemeClr val="tx2"/>
                </a:solidFill>
                <a:latin typeface="Courier New" charset="0"/>
              </a:rPr>
              <a:t>}</a:t>
            </a:r>
          </a:p>
          <a:p>
            <a:pPr>
              <a:buFontTx/>
              <a:buNone/>
            </a:pPr>
            <a:r>
              <a:rPr lang="en-US" sz="2800" b="1">
                <a:solidFill>
                  <a:schemeClr val="tx2"/>
                </a:solidFill>
                <a:latin typeface="Courier New" charset="0"/>
              </a:rPr>
              <a:t>\nocite{*}</a:t>
            </a:r>
          </a:p>
          <a:p>
            <a:pPr>
              <a:buFontTx/>
              <a:buNone/>
            </a:pPr>
            <a:endParaRPr lang="en-US" sz="2800" b="1">
              <a:solidFill>
                <a:schemeClr val="tx2"/>
              </a:solidFill>
              <a:latin typeface="Courier New" charset="0"/>
            </a:endParaRPr>
          </a:p>
          <a:p>
            <a:pPr>
              <a:buFontTx/>
              <a:buNone/>
            </a:pPr>
            <a:r>
              <a:rPr lang="en-US" sz="2800" b="1">
                <a:solidFill>
                  <a:schemeClr val="tx2"/>
                </a:solidFill>
                <a:latin typeface="Courier New" charset="0"/>
              </a:rPr>
              <a:t>\end{document}</a:t>
            </a:r>
          </a:p>
          <a:p>
            <a:pPr>
              <a:buFontTx/>
              <a:buNone/>
            </a:pPr>
            <a:endParaRPr lang="en-US" sz="2800">
              <a:latin typeface="Courier New" charset="0"/>
            </a:endParaRPr>
          </a:p>
        </p:txBody>
      </p:sp>
    </p:spTree>
    <p:extLst>
      <p:ext uri="{BB962C8B-B14F-4D97-AF65-F5344CB8AC3E}">
        <p14:creationId xmlns:p14="http://schemas.microsoft.com/office/powerpoint/2010/main" val="6307771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4" name="Picture 4"/>
          <p:cNvPicPr>
            <a:picLocks noChangeAspect="1" noChangeArrowheads="1"/>
          </p:cNvPicPr>
          <p:nvPr/>
        </p:nvPicPr>
        <p:blipFill>
          <a:blip r:embed="rId2">
            <a:extLst>
              <a:ext uri="{28A0092B-C50C-407E-A947-70E740481C1C}">
                <a14:useLocalDpi xmlns:a14="http://schemas.microsoft.com/office/drawing/2010/main" val="0"/>
              </a:ext>
            </a:extLst>
          </a:blip>
          <a:srcRect l="41875" t="28906" r="25626" b="32813"/>
          <a:stretch>
            <a:fillRect/>
          </a:stretch>
        </p:blipFill>
        <p:spPr bwMode="auto">
          <a:xfrm>
            <a:off x="1295400" y="228600"/>
            <a:ext cx="6477000" cy="6103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824780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04800" y="457200"/>
            <a:ext cx="8534400" cy="609600"/>
          </a:xfrm>
        </p:spPr>
        <p:txBody>
          <a:bodyPr>
            <a:normAutofit fontScale="90000"/>
          </a:bodyPr>
          <a:lstStyle/>
          <a:p>
            <a:r>
              <a:rPr lang="en-US" dirty="0"/>
              <a:t>To include only cited articles we remove the </a:t>
            </a:r>
            <a:r>
              <a:rPr lang="en-US" b="1" dirty="0">
                <a:latin typeface="Courier New" charset="0"/>
              </a:rPr>
              <a:t>\</a:t>
            </a:r>
            <a:r>
              <a:rPr lang="en-US" b="1" dirty="0" err="1">
                <a:latin typeface="Courier New" charset="0"/>
              </a:rPr>
              <a:t>nocite</a:t>
            </a:r>
            <a:r>
              <a:rPr lang="en-US" b="1" dirty="0">
                <a:latin typeface="Courier New" charset="0"/>
              </a:rPr>
              <a:t>{*}</a:t>
            </a:r>
            <a:r>
              <a:rPr lang="en-US" dirty="0"/>
              <a:t> command</a:t>
            </a:r>
          </a:p>
        </p:txBody>
      </p:sp>
      <p:sp>
        <p:nvSpPr>
          <p:cNvPr id="62467" name="Rectangle 3"/>
          <p:cNvSpPr>
            <a:spLocks noGrp="1" noChangeArrowheads="1"/>
          </p:cNvSpPr>
          <p:nvPr>
            <p:ph idx="1"/>
          </p:nvPr>
        </p:nvSpPr>
        <p:spPr>
          <a:xfrm>
            <a:off x="457200" y="2438400"/>
            <a:ext cx="8305800" cy="4114800"/>
          </a:xfrm>
        </p:spPr>
        <p:txBody>
          <a:bodyPr/>
          <a:lstStyle/>
          <a:p>
            <a:pPr>
              <a:lnSpc>
                <a:spcPct val="90000"/>
              </a:lnSpc>
              <a:buFontTx/>
              <a:buNone/>
            </a:pPr>
            <a:r>
              <a:rPr lang="en-US" sz="2800" b="1">
                <a:solidFill>
                  <a:schemeClr val="tx2"/>
                </a:solidFill>
                <a:latin typeface="Courier New" charset="0"/>
              </a:rPr>
              <a:t>\documentclass{report}</a:t>
            </a:r>
          </a:p>
          <a:p>
            <a:pPr>
              <a:lnSpc>
                <a:spcPct val="90000"/>
              </a:lnSpc>
              <a:buFontTx/>
              <a:buNone/>
            </a:pPr>
            <a:r>
              <a:rPr lang="en-US" sz="2800" b="1">
                <a:solidFill>
                  <a:schemeClr val="tx2"/>
                </a:solidFill>
                <a:latin typeface="Courier New" charset="0"/>
              </a:rPr>
              <a:t>\begin{document}</a:t>
            </a:r>
          </a:p>
          <a:p>
            <a:pPr>
              <a:lnSpc>
                <a:spcPct val="90000"/>
              </a:lnSpc>
              <a:buFontTx/>
              <a:buNone/>
            </a:pPr>
            <a:r>
              <a:rPr lang="en-US" sz="2800" b="1">
                <a:solidFill>
                  <a:schemeClr val="tx2"/>
                </a:solidFill>
                <a:latin typeface="Courier New" charset="0"/>
              </a:rPr>
              <a:t>We want to get the documents \cite{RSI} and \cite{Kuo} for our collection</a:t>
            </a:r>
          </a:p>
          <a:p>
            <a:pPr>
              <a:lnSpc>
                <a:spcPct val="90000"/>
              </a:lnSpc>
              <a:buFontTx/>
              <a:buNone/>
            </a:pPr>
            <a:r>
              <a:rPr lang="en-US" sz="2800" b="1">
                <a:solidFill>
                  <a:schemeClr val="tx2"/>
                </a:solidFill>
                <a:latin typeface="Courier New" charset="0"/>
              </a:rPr>
              <a:t>\bibliographystyle{amsplain}</a:t>
            </a:r>
          </a:p>
          <a:p>
            <a:pPr>
              <a:lnSpc>
                <a:spcPct val="90000"/>
              </a:lnSpc>
              <a:buFontTx/>
              <a:buNone/>
            </a:pPr>
            <a:r>
              <a:rPr lang="en-US" sz="2800" b="1">
                <a:solidFill>
                  <a:schemeClr val="tx2"/>
                </a:solidFill>
                <a:latin typeface="Courier New" charset="0"/>
              </a:rPr>
              <a:t>\bibliography{mybib}</a:t>
            </a:r>
          </a:p>
          <a:p>
            <a:pPr>
              <a:lnSpc>
                <a:spcPct val="90000"/>
              </a:lnSpc>
              <a:buFontTx/>
              <a:buNone/>
            </a:pPr>
            <a:endParaRPr lang="en-US" sz="2800" b="1">
              <a:solidFill>
                <a:schemeClr val="tx2"/>
              </a:solidFill>
              <a:latin typeface="Courier New" charset="0"/>
            </a:endParaRPr>
          </a:p>
          <a:p>
            <a:pPr>
              <a:lnSpc>
                <a:spcPct val="90000"/>
              </a:lnSpc>
              <a:buFontTx/>
              <a:buNone/>
            </a:pPr>
            <a:r>
              <a:rPr lang="en-US" sz="2800" b="1">
                <a:solidFill>
                  <a:schemeClr val="tx2"/>
                </a:solidFill>
                <a:latin typeface="Courier New" charset="0"/>
              </a:rPr>
              <a:t>\end{document}</a:t>
            </a:r>
          </a:p>
          <a:p>
            <a:pPr>
              <a:lnSpc>
                <a:spcPct val="90000"/>
              </a:lnSpc>
              <a:buFontTx/>
              <a:buNone/>
            </a:pPr>
            <a:endParaRPr lang="en-US" sz="2800">
              <a:latin typeface="Courier New" charset="0"/>
            </a:endParaRPr>
          </a:p>
        </p:txBody>
      </p:sp>
    </p:spTree>
    <p:extLst>
      <p:ext uri="{BB962C8B-B14F-4D97-AF65-F5344CB8AC3E}">
        <p14:creationId xmlns:p14="http://schemas.microsoft.com/office/powerpoint/2010/main" val="14042169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endParaRPr lang="en-US"/>
          </a:p>
        </p:txBody>
      </p:sp>
      <p:sp>
        <p:nvSpPr>
          <p:cNvPr id="69635" name="Rectangle 3"/>
          <p:cNvSpPr>
            <a:spLocks noGrp="1" noChangeArrowheads="1"/>
          </p:cNvSpPr>
          <p:nvPr>
            <p:ph idx="1"/>
          </p:nvPr>
        </p:nvSpPr>
        <p:spPr/>
        <p:txBody>
          <a:bodyPr/>
          <a:lstStyle/>
          <a:p>
            <a:endParaRPr lang="en-US"/>
          </a:p>
        </p:txBody>
      </p:sp>
      <p:pic>
        <p:nvPicPr>
          <p:cNvPr id="69637" name="Picture 5"/>
          <p:cNvPicPr>
            <a:picLocks noChangeAspect="1" noChangeArrowheads="1"/>
          </p:cNvPicPr>
          <p:nvPr/>
        </p:nvPicPr>
        <p:blipFill>
          <a:blip r:embed="rId2">
            <a:extLst>
              <a:ext uri="{28A0092B-C50C-407E-A947-70E740481C1C}">
                <a14:useLocalDpi xmlns:a14="http://schemas.microsoft.com/office/drawing/2010/main" val="0"/>
              </a:ext>
            </a:extLst>
          </a:blip>
          <a:srcRect l="29375" t="24219" r="18124" b="58594"/>
          <a:stretch>
            <a:fillRect/>
          </a:stretch>
        </p:blipFill>
        <p:spPr bwMode="auto">
          <a:xfrm>
            <a:off x="0" y="2057400"/>
            <a:ext cx="9144000" cy="2395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616960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Cross-referencing in Proceedings</a:t>
            </a:r>
          </a:p>
        </p:txBody>
      </p:sp>
      <p:sp>
        <p:nvSpPr>
          <p:cNvPr id="89091" name="Rectangle 3"/>
          <p:cNvSpPr>
            <a:spLocks noGrp="1" noChangeArrowheads="1"/>
          </p:cNvSpPr>
          <p:nvPr>
            <p:ph idx="1"/>
          </p:nvPr>
        </p:nvSpPr>
        <p:spPr>
          <a:xfrm>
            <a:off x="685800" y="1981200"/>
            <a:ext cx="8077200" cy="4114800"/>
          </a:xfrm>
        </p:spPr>
        <p:txBody>
          <a:bodyPr/>
          <a:lstStyle/>
          <a:p>
            <a:pPr>
              <a:lnSpc>
                <a:spcPct val="90000"/>
              </a:lnSpc>
              <a:buFontTx/>
              <a:buNone/>
            </a:pPr>
            <a:r>
              <a:rPr lang="en-US" sz="2400" b="1">
                <a:solidFill>
                  <a:schemeClr val="tx2"/>
                </a:solidFill>
                <a:latin typeface="Courier New" charset="0"/>
              </a:rPr>
              <a:t>@PROCEEDINGS{Narayanan,</a:t>
            </a:r>
          </a:p>
          <a:p>
            <a:pPr>
              <a:lnSpc>
                <a:spcPct val="90000"/>
              </a:lnSpc>
              <a:buFontTx/>
              <a:buNone/>
            </a:pPr>
            <a:r>
              <a:rPr lang="en-US" sz="2400" b="1">
                <a:solidFill>
                  <a:schemeClr val="tx2"/>
                </a:solidFill>
                <a:latin typeface="Courier New" charset="0"/>
              </a:rPr>
              <a:t>editor="Ram Mohan Narayanan and James E. Kalshoven, Jr.",</a:t>
            </a:r>
          </a:p>
          <a:p>
            <a:pPr>
              <a:lnSpc>
                <a:spcPct val="90000"/>
              </a:lnSpc>
              <a:buFontTx/>
              <a:buNone/>
            </a:pPr>
            <a:r>
              <a:rPr lang="en-US" sz="2400" b="1">
                <a:solidFill>
                  <a:schemeClr val="tx2"/>
                </a:solidFill>
                <a:latin typeface="Courier New" charset="0"/>
              </a:rPr>
              <a:t>title="Advances in Laser Remote Sensing for Terrestrial and Oceanographic Applications",</a:t>
            </a:r>
          </a:p>
          <a:p>
            <a:pPr>
              <a:lnSpc>
                <a:spcPct val="90000"/>
              </a:lnSpc>
              <a:buFontTx/>
              <a:buNone/>
            </a:pPr>
            <a:r>
              <a:rPr lang="en-US" sz="2400" b="1">
                <a:solidFill>
                  <a:schemeClr val="tx2"/>
                </a:solidFill>
                <a:latin typeface="Courier New" charset="0"/>
              </a:rPr>
              <a:t>booktitle="Proceeding of SPIE",</a:t>
            </a:r>
          </a:p>
          <a:p>
            <a:pPr>
              <a:lnSpc>
                <a:spcPct val="90000"/>
              </a:lnSpc>
              <a:buFontTx/>
              <a:buNone/>
            </a:pPr>
            <a:r>
              <a:rPr lang="en-US" sz="2400" b="1">
                <a:solidFill>
                  <a:schemeClr val="tx2"/>
                </a:solidFill>
                <a:latin typeface="Courier New" charset="0"/>
              </a:rPr>
              <a:t>publisher="SPIE",</a:t>
            </a:r>
          </a:p>
          <a:p>
            <a:pPr>
              <a:lnSpc>
                <a:spcPct val="90000"/>
              </a:lnSpc>
              <a:buFontTx/>
              <a:buNone/>
            </a:pPr>
            <a:r>
              <a:rPr lang="en-US" sz="2400" b="1">
                <a:solidFill>
                  <a:schemeClr val="tx2"/>
                </a:solidFill>
                <a:latin typeface="Courier New" charset="0"/>
              </a:rPr>
              <a:t>volume=3059,</a:t>
            </a:r>
          </a:p>
          <a:p>
            <a:pPr>
              <a:lnSpc>
                <a:spcPct val="90000"/>
              </a:lnSpc>
              <a:buFontTx/>
              <a:buNone/>
            </a:pPr>
            <a:r>
              <a:rPr lang="en-US" sz="2400" b="1">
                <a:solidFill>
                  <a:schemeClr val="tx2"/>
                </a:solidFill>
                <a:latin typeface="Courier New" charset="0"/>
              </a:rPr>
              <a:t>year=1997,</a:t>
            </a:r>
          </a:p>
          <a:p>
            <a:pPr>
              <a:lnSpc>
                <a:spcPct val="90000"/>
              </a:lnSpc>
              <a:buFontTx/>
              <a:buNone/>
            </a:pPr>
            <a:r>
              <a:rPr lang="en-US" sz="2400" b="1">
                <a:solidFill>
                  <a:schemeClr val="tx2"/>
                </a:solidFill>
                <a:latin typeface="Courier New" charset="0"/>
              </a:rPr>
              <a:t>}</a:t>
            </a:r>
          </a:p>
          <a:p>
            <a:pPr>
              <a:lnSpc>
                <a:spcPct val="90000"/>
              </a:lnSpc>
              <a:buFontTx/>
              <a:buNone/>
            </a:pPr>
            <a:endParaRPr lang="en-US" sz="2400" b="1">
              <a:solidFill>
                <a:schemeClr val="tx2"/>
              </a:solidFill>
              <a:latin typeface="Courier New" charset="0"/>
            </a:endParaRPr>
          </a:p>
        </p:txBody>
      </p:sp>
    </p:spTree>
    <p:extLst>
      <p:ext uri="{BB962C8B-B14F-4D97-AF65-F5344CB8AC3E}">
        <p14:creationId xmlns:p14="http://schemas.microsoft.com/office/powerpoint/2010/main" val="39779394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Article in Proceedings</a:t>
            </a:r>
          </a:p>
        </p:txBody>
      </p:sp>
      <p:sp>
        <p:nvSpPr>
          <p:cNvPr id="91139" name="Rectangle 3"/>
          <p:cNvSpPr>
            <a:spLocks noGrp="1" noChangeArrowheads="1"/>
          </p:cNvSpPr>
          <p:nvPr>
            <p:ph idx="1"/>
          </p:nvPr>
        </p:nvSpPr>
        <p:spPr/>
        <p:txBody>
          <a:bodyPr/>
          <a:lstStyle/>
          <a:p>
            <a:pPr>
              <a:buFontTx/>
              <a:buNone/>
            </a:pPr>
            <a:r>
              <a:rPr lang="en-US" sz="2400" b="1">
                <a:solidFill>
                  <a:schemeClr val="tx2"/>
                </a:solidFill>
                <a:latin typeface="Courier New" charset="0"/>
              </a:rPr>
              <a:t>@INPROCEEDINGS{Ulrich,</a:t>
            </a:r>
          </a:p>
          <a:p>
            <a:pPr>
              <a:buFontTx/>
              <a:buNone/>
            </a:pPr>
            <a:r>
              <a:rPr lang="en-US" sz="2400" b="1">
                <a:solidFill>
                  <a:schemeClr val="tx2"/>
                </a:solidFill>
                <a:latin typeface="Courier New" charset="0"/>
              </a:rPr>
              <a:t>author="B.L. Ulrich and P. Lacovara and S.E. Moran and M.J. DeWeert",</a:t>
            </a:r>
          </a:p>
          <a:p>
            <a:pPr>
              <a:buFontTx/>
              <a:buNone/>
            </a:pPr>
            <a:r>
              <a:rPr lang="en-US" sz="2400" b="1">
                <a:solidFill>
                  <a:schemeClr val="tx2"/>
                </a:solidFill>
                <a:latin typeface="Courier New" charset="0"/>
              </a:rPr>
              <a:t>title="Recent results in imaging lidar",</a:t>
            </a:r>
          </a:p>
          <a:p>
            <a:pPr>
              <a:buFontTx/>
              <a:buNone/>
            </a:pPr>
            <a:r>
              <a:rPr lang="en-US" sz="2400" b="1">
                <a:solidFill>
                  <a:srgbClr val="FF0000"/>
                </a:solidFill>
                <a:latin typeface="Courier New" charset="0"/>
              </a:rPr>
              <a:t>crossref="Narayanan",</a:t>
            </a:r>
          </a:p>
          <a:p>
            <a:pPr>
              <a:buFontTx/>
              <a:buNone/>
            </a:pPr>
            <a:r>
              <a:rPr lang="en-US" sz="2400" b="1">
                <a:solidFill>
                  <a:schemeClr val="tx2"/>
                </a:solidFill>
                <a:latin typeface="Courier New" charset="0"/>
              </a:rPr>
              <a:t>pages="95--108",</a:t>
            </a:r>
          </a:p>
          <a:p>
            <a:pPr>
              <a:buFontTx/>
              <a:buNone/>
            </a:pPr>
            <a:r>
              <a:rPr lang="en-US" sz="2400" b="1">
                <a:solidFill>
                  <a:schemeClr val="tx2"/>
                </a:solidFill>
                <a:latin typeface="Courier New" charset="0"/>
              </a:rPr>
              <a:t>}</a:t>
            </a:r>
          </a:p>
          <a:p>
            <a:pPr>
              <a:buFontTx/>
              <a:buNone/>
            </a:pPr>
            <a:endParaRPr lang="en-US" sz="2400" b="1">
              <a:solidFill>
                <a:schemeClr val="tx2"/>
              </a:solidFill>
              <a:latin typeface="Courier New" charset="0"/>
            </a:endParaRPr>
          </a:p>
        </p:txBody>
      </p:sp>
    </p:spTree>
    <p:extLst>
      <p:ext uri="{BB962C8B-B14F-4D97-AF65-F5344CB8AC3E}">
        <p14:creationId xmlns:p14="http://schemas.microsoft.com/office/powerpoint/2010/main" val="3509117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l="36250" t="35938" r="32500" b="45313"/>
          <a:stretch>
            <a:fillRect/>
          </a:stretch>
        </p:blipFill>
        <p:spPr bwMode="auto">
          <a:xfrm>
            <a:off x="0" y="1096963"/>
            <a:ext cx="9144000" cy="438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22420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77813"/>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History</a:t>
            </a:r>
          </a:p>
        </p:txBody>
      </p:sp>
      <p:sp>
        <p:nvSpPr>
          <p:cNvPr id="6146" name="Rectangle 2"/>
          <p:cNvSpPr>
            <a:spLocks noGrp="1" noChangeArrowheads="1"/>
          </p:cNvSpPr>
          <p:nvPr>
            <p:ph type="body" sz="half" idx="1"/>
          </p:nvPr>
        </p:nvSpPr>
        <p:spPr>
          <a:xfrm>
            <a:off x="457200" y="1600200"/>
            <a:ext cx="8382000" cy="4613275"/>
          </a:xfrm>
          <a:ln/>
        </p:spPr>
        <p:txBody>
          <a:bodyPr/>
          <a:lstStyle/>
          <a:p>
            <a:pPr marL="341313" indent="-341313">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t>Late 1970s -&gt; 1989:  </a:t>
            </a:r>
            <a:r>
              <a:rPr lang="en-US" sz="2600" dirty="0" err="1"/>
              <a:t>TeX</a:t>
            </a:r>
            <a:r>
              <a:rPr lang="en-US" sz="2600" dirty="0"/>
              <a:t> by Don Knuth</a:t>
            </a:r>
          </a:p>
          <a:p>
            <a:pPr marL="668338" lvl="1" indent="-325438">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Decent typesetting by the </a:t>
            </a:r>
            <a:r>
              <a:rPr lang="en-US" sz="2200" b="1" dirty="0"/>
              <a:t>authors</a:t>
            </a:r>
            <a:r>
              <a:rPr lang="en-US" sz="2200" dirty="0"/>
              <a:t>!</a:t>
            </a:r>
          </a:p>
          <a:p>
            <a:pPr marL="668338" lvl="1" indent="-325438">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Same output now as in the future</a:t>
            </a:r>
          </a:p>
          <a:p>
            <a:pPr marL="668338" lvl="1" indent="-325438">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Low level, but powerful</a:t>
            </a:r>
          </a:p>
          <a:p>
            <a:pPr marL="668338" lvl="1" indent="-325438">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Frozen development</a:t>
            </a:r>
          </a:p>
          <a:p>
            <a:pPr marL="341313" indent="-341313">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200" dirty="0"/>
          </a:p>
          <a:p>
            <a:pPr marL="341313" indent="-341313">
              <a:spcBef>
                <a:spcPts val="650"/>
              </a:spcBef>
              <a:buClr>
                <a:srgbClr val="CC9900"/>
              </a:buClr>
              <a:buSzPct val="65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600" dirty="0"/>
              <a:t>Starting early 1980s: </a:t>
            </a:r>
            <a:r>
              <a:rPr lang="en-US" sz="2600" dirty="0" err="1"/>
              <a:t>LaTeX</a:t>
            </a:r>
            <a:r>
              <a:rPr lang="en-US" sz="2600" dirty="0"/>
              <a:t> by Leslie </a:t>
            </a:r>
            <a:r>
              <a:rPr lang="en-US" sz="2600" dirty="0" err="1"/>
              <a:t>Lamport</a:t>
            </a:r>
            <a:endParaRPr lang="en-US" sz="2600" dirty="0"/>
          </a:p>
          <a:p>
            <a:pPr marL="668338" lvl="1" indent="-325438">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High level macros  for/in </a:t>
            </a:r>
            <a:r>
              <a:rPr lang="en-US" sz="2200" dirty="0" err="1"/>
              <a:t>TeX</a:t>
            </a:r>
            <a:endParaRPr lang="en-US" sz="2200" dirty="0"/>
          </a:p>
          <a:p>
            <a:pPr marL="668338" lvl="1" indent="-325438">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Easy to use! Moderate/difficult to extend.</a:t>
            </a:r>
          </a:p>
          <a:p>
            <a:pPr marL="668338" lvl="1" indent="-325438">
              <a:spcBef>
                <a:spcPts val="550"/>
              </a:spcBef>
              <a:buClr>
                <a:srgbClr val="3B812F"/>
              </a:buClr>
              <a:buSzPct val="60000"/>
              <a:buFont typeface="Wingdings"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200" dirty="0"/>
              <a:t>Current version is Latex2e</a:t>
            </a:r>
          </a:p>
          <a:p>
            <a:pPr marL="341313" indent="-341313">
              <a:spcBef>
                <a:spcPts val="550"/>
              </a:spcBef>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200" dirty="0"/>
          </a:p>
        </p:txBody>
      </p:sp>
      <p:sp>
        <p:nvSpPr>
          <p:cNvPr id="6" name="Footer Placeholder 6"/>
          <p:cNvSpPr>
            <a:spLocks noGrp="1"/>
          </p:cNvSpPr>
          <p:nvPr>
            <p:ph type="ftr" idx="11"/>
          </p:nvPr>
        </p:nvSpPr>
        <p:spPr/>
        <p:txBody>
          <a:bodyPr/>
          <a:lstStyle/>
          <a:p>
            <a:r>
              <a:rPr lang="en-US"/>
              <a:t>CS 173 Fall 2009</a:t>
            </a:r>
          </a:p>
        </p:txBody>
      </p:sp>
      <p:sp>
        <p:nvSpPr>
          <p:cNvPr id="7" name="Slide Number Placeholder 7"/>
          <p:cNvSpPr>
            <a:spLocks noGrp="1"/>
          </p:cNvSpPr>
          <p:nvPr>
            <p:ph type="sldNum" idx="12"/>
          </p:nvPr>
        </p:nvSpPr>
        <p:spPr/>
        <p:txBody>
          <a:bodyPr/>
          <a:lstStyle/>
          <a:p>
            <a:fld id="{89086379-F8BD-C441-A6D4-54466246DE70}" type="slidenum">
              <a:rPr lang="en-US"/>
              <a:pPr/>
              <a:t>9</a:t>
            </a:fld>
            <a:endParaRPr lang="en-US"/>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371600"/>
            <a:ext cx="1333500" cy="182880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572000"/>
            <a:ext cx="1404938" cy="17875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6146">
                                            <p:txEl>
                                              <p:pRg st="6" end="6"/>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6148"/>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6146">
                                            <p:txEl>
                                              <p:pRg st="7" end="7"/>
                                            </p:txEl>
                                          </p:spTgt>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6146">
                                            <p:txEl>
                                              <p:pRg st="8" end="8"/>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614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C9EB19DC-4185-1B4C-A8F1-789674C993E7}"/>
              </a:ext>
            </a:extLst>
          </p:cNvPr>
          <p:cNvSpPr>
            <a:spLocks noGrp="1" noChangeArrowheads="1"/>
          </p:cNvSpPr>
          <p:nvPr>
            <p:ph type="title" idx="4294967295"/>
          </p:nvPr>
        </p:nvSpPr>
        <p:spPr>
          <a:xfrm>
            <a:off x="0" y="152400"/>
            <a:ext cx="8534400" cy="609600"/>
          </a:xfrm>
        </p:spPr>
        <p:txBody>
          <a:bodyPr lIns="0" tIns="0" rIns="0" bIns="0" anchor="b"/>
          <a:lstStyle/>
          <a:p>
            <a:r>
              <a:rPr lang="nl-NL" altLang="en-US" sz="4000"/>
              <a:t>Use a reference management tool!</a:t>
            </a:r>
          </a:p>
        </p:txBody>
      </p:sp>
      <p:grpSp>
        <p:nvGrpSpPr>
          <p:cNvPr id="2" name="Group 41">
            <a:extLst>
              <a:ext uri="{FF2B5EF4-FFF2-40B4-BE49-F238E27FC236}">
                <a16:creationId xmlns:a16="http://schemas.microsoft.com/office/drawing/2014/main" id="{04755E00-5852-AA4C-A0E1-49DD8ED1F8C3}"/>
              </a:ext>
            </a:extLst>
          </p:cNvPr>
          <p:cNvGrpSpPr>
            <a:grpSpLocks/>
          </p:cNvGrpSpPr>
          <p:nvPr/>
        </p:nvGrpSpPr>
        <p:grpSpPr bwMode="auto">
          <a:xfrm>
            <a:off x="5192713" y="2289175"/>
            <a:ext cx="3352800" cy="3276600"/>
            <a:chOff x="2976" y="864"/>
            <a:chExt cx="2400" cy="2304"/>
          </a:xfrm>
        </p:grpSpPr>
        <p:sp>
          <p:nvSpPr>
            <p:cNvPr id="9248" name="Rectangle 7">
              <a:extLst>
                <a:ext uri="{FF2B5EF4-FFF2-40B4-BE49-F238E27FC236}">
                  <a16:creationId xmlns:a16="http://schemas.microsoft.com/office/drawing/2014/main" id="{17581E39-7429-5843-91E4-31D7D16C433D}"/>
                </a:ext>
              </a:extLst>
            </p:cNvPr>
            <p:cNvSpPr>
              <a:spLocks noChangeArrowheads="1"/>
            </p:cNvSpPr>
            <p:nvPr/>
          </p:nvSpPr>
          <p:spPr bwMode="auto">
            <a:xfrm>
              <a:off x="2976" y="864"/>
              <a:ext cx="2400" cy="2304"/>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nl-NL" altLang="en-US" sz="1400">
                <a:solidFill>
                  <a:schemeClr val="bg1"/>
                </a:solidFill>
                <a:latin typeface="Tahoma" panose="020B0604030504040204" pitchFamily="34" charset="0"/>
                <a:ea typeface="ＭＳ Ｐゴシック" panose="020B0600070205080204" pitchFamily="34" charset="-128"/>
              </a:endParaRPr>
            </a:p>
          </p:txBody>
        </p:sp>
        <p:sp>
          <p:nvSpPr>
            <p:cNvPr id="9249" name="Text Box 8">
              <a:extLst>
                <a:ext uri="{FF2B5EF4-FFF2-40B4-BE49-F238E27FC236}">
                  <a16:creationId xmlns:a16="http://schemas.microsoft.com/office/drawing/2014/main" id="{825342A2-48EE-4E43-B951-552752D1CEA1}"/>
                </a:ext>
              </a:extLst>
            </p:cNvPr>
            <p:cNvSpPr txBox="1">
              <a:spLocks noChangeArrowheads="1"/>
            </p:cNvSpPr>
            <p:nvPr/>
          </p:nvSpPr>
          <p:spPr bwMode="auto">
            <a:xfrm>
              <a:off x="3120" y="1056"/>
              <a:ext cx="1776"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50000"/>
                </a:spcBef>
                <a:buFontTx/>
                <a:buNone/>
              </a:pPr>
              <a:r>
                <a:rPr lang="nl-NL" altLang="en-US" sz="2000" b="1">
                  <a:latin typeface="Tahoma" panose="020B0604030504040204" pitchFamily="34" charset="0"/>
                  <a:ea typeface="ＭＳ Ｐゴシック" panose="020B0600070205080204" pitchFamily="34" charset="-128"/>
                </a:rPr>
                <a:t>Your article</a:t>
              </a:r>
            </a:p>
          </p:txBody>
        </p:sp>
      </p:grpSp>
      <p:grpSp>
        <p:nvGrpSpPr>
          <p:cNvPr id="9220" name="Group 9">
            <a:extLst>
              <a:ext uri="{FF2B5EF4-FFF2-40B4-BE49-F238E27FC236}">
                <a16:creationId xmlns:a16="http://schemas.microsoft.com/office/drawing/2014/main" id="{29F457FB-E3EE-FA4C-B527-4DB3546850BD}"/>
              </a:ext>
            </a:extLst>
          </p:cNvPr>
          <p:cNvGrpSpPr>
            <a:grpSpLocks/>
          </p:cNvGrpSpPr>
          <p:nvPr/>
        </p:nvGrpSpPr>
        <p:grpSpPr bwMode="auto">
          <a:xfrm>
            <a:off x="468313" y="2060575"/>
            <a:ext cx="2133600" cy="3378200"/>
            <a:chOff x="528" y="912"/>
            <a:chExt cx="1344" cy="2128"/>
          </a:xfrm>
        </p:grpSpPr>
        <p:grpSp>
          <p:nvGrpSpPr>
            <p:cNvPr id="9236" name="Group 10">
              <a:extLst>
                <a:ext uri="{FF2B5EF4-FFF2-40B4-BE49-F238E27FC236}">
                  <a16:creationId xmlns:a16="http://schemas.microsoft.com/office/drawing/2014/main" id="{6C4532E8-C2AB-C345-9EE7-DACE69915C4C}"/>
                </a:ext>
              </a:extLst>
            </p:cNvPr>
            <p:cNvGrpSpPr>
              <a:grpSpLocks/>
            </p:cNvGrpSpPr>
            <p:nvPr/>
          </p:nvGrpSpPr>
          <p:grpSpPr bwMode="auto">
            <a:xfrm>
              <a:off x="576" y="912"/>
              <a:ext cx="1248" cy="544"/>
              <a:chOff x="576" y="912"/>
              <a:chExt cx="1248" cy="544"/>
            </a:xfrm>
          </p:grpSpPr>
          <p:sp>
            <p:nvSpPr>
              <p:cNvPr id="9244" name="Text Box 11">
                <a:extLst>
                  <a:ext uri="{FF2B5EF4-FFF2-40B4-BE49-F238E27FC236}">
                    <a16:creationId xmlns:a16="http://schemas.microsoft.com/office/drawing/2014/main" id="{197FD832-BFC8-F84D-A3F6-B125A71ABA60}"/>
                  </a:ext>
                </a:extLst>
              </p:cNvPr>
              <p:cNvSpPr txBox="1">
                <a:spLocks noChangeArrowheads="1"/>
              </p:cNvSpPr>
              <p:nvPr/>
            </p:nvSpPr>
            <p:spPr bwMode="auto">
              <a:xfrm>
                <a:off x="576" y="912"/>
                <a:ext cx="960" cy="256"/>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nl-NL" altLang="en-US" sz="2000">
                    <a:latin typeface="Tahoma" panose="020B0604030504040204" pitchFamily="34" charset="0"/>
                    <a:ea typeface="ＭＳ Ｐゴシック" panose="020B0600070205080204" pitchFamily="34" charset="-128"/>
                  </a:rPr>
                  <a:t>article</a:t>
                </a:r>
              </a:p>
            </p:txBody>
          </p:sp>
          <p:sp>
            <p:nvSpPr>
              <p:cNvPr id="9245" name="Text Box 12">
                <a:extLst>
                  <a:ext uri="{FF2B5EF4-FFF2-40B4-BE49-F238E27FC236}">
                    <a16:creationId xmlns:a16="http://schemas.microsoft.com/office/drawing/2014/main" id="{96F1D851-A34D-4A47-B787-8D858E4AA6AA}"/>
                  </a:ext>
                </a:extLst>
              </p:cNvPr>
              <p:cNvSpPr txBox="1">
                <a:spLocks noChangeArrowheads="1"/>
              </p:cNvSpPr>
              <p:nvPr/>
            </p:nvSpPr>
            <p:spPr bwMode="auto">
              <a:xfrm>
                <a:off x="672" y="1008"/>
                <a:ext cx="960" cy="256"/>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nl-NL" altLang="en-US" sz="2000">
                    <a:latin typeface="Tahoma" panose="020B0604030504040204" pitchFamily="34" charset="0"/>
                    <a:ea typeface="ＭＳ Ｐゴシック" panose="020B0600070205080204" pitchFamily="34" charset="-128"/>
                  </a:rPr>
                  <a:t>article</a:t>
                </a:r>
              </a:p>
            </p:txBody>
          </p:sp>
          <p:sp>
            <p:nvSpPr>
              <p:cNvPr id="9246" name="Text Box 13">
                <a:extLst>
                  <a:ext uri="{FF2B5EF4-FFF2-40B4-BE49-F238E27FC236}">
                    <a16:creationId xmlns:a16="http://schemas.microsoft.com/office/drawing/2014/main" id="{CC0D27CF-C412-3342-8BC3-66B9093C48E1}"/>
                  </a:ext>
                </a:extLst>
              </p:cNvPr>
              <p:cNvSpPr txBox="1">
                <a:spLocks noChangeArrowheads="1"/>
              </p:cNvSpPr>
              <p:nvPr/>
            </p:nvSpPr>
            <p:spPr bwMode="auto">
              <a:xfrm>
                <a:off x="768" y="1104"/>
                <a:ext cx="960" cy="256"/>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nl-NL" altLang="en-US" sz="2000">
                    <a:latin typeface="Tahoma" panose="020B0604030504040204" pitchFamily="34" charset="0"/>
                    <a:ea typeface="ＭＳ Ｐゴシック" panose="020B0600070205080204" pitchFamily="34" charset="-128"/>
                  </a:rPr>
                  <a:t>article</a:t>
                </a:r>
              </a:p>
            </p:txBody>
          </p:sp>
          <p:sp>
            <p:nvSpPr>
              <p:cNvPr id="9247" name="Text Box 14">
                <a:extLst>
                  <a:ext uri="{FF2B5EF4-FFF2-40B4-BE49-F238E27FC236}">
                    <a16:creationId xmlns:a16="http://schemas.microsoft.com/office/drawing/2014/main" id="{EFB6166E-D7CA-7A46-B7A2-EB09CF6617A7}"/>
                  </a:ext>
                </a:extLst>
              </p:cNvPr>
              <p:cNvSpPr txBox="1">
                <a:spLocks noChangeArrowheads="1"/>
              </p:cNvSpPr>
              <p:nvPr/>
            </p:nvSpPr>
            <p:spPr bwMode="auto">
              <a:xfrm>
                <a:off x="864" y="1200"/>
                <a:ext cx="960" cy="256"/>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nl-NL" altLang="en-US" sz="2000">
                    <a:latin typeface="Tahoma" panose="020B0604030504040204" pitchFamily="34" charset="0"/>
                    <a:ea typeface="ＭＳ Ｐゴシック" panose="020B0600070205080204" pitchFamily="34" charset="-128"/>
                  </a:rPr>
                  <a:t>article</a:t>
                </a:r>
              </a:p>
            </p:txBody>
          </p:sp>
        </p:grpSp>
        <p:grpSp>
          <p:nvGrpSpPr>
            <p:cNvPr id="9237" name="Group 15">
              <a:extLst>
                <a:ext uri="{FF2B5EF4-FFF2-40B4-BE49-F238E27FC236}">
                  <a16:creationId xmlns:a16="http://schemas.microsoft.com/office/drawing/2014/main" id="{5DE46F10-0A37-CE4A-9A0A-0D1CA944FAA2}"/>
                </a:ext>
              </a:extLst>
            </p:cNvPr>
            <p:cNvGrpSpPr>
              <a:grpSpLocks/>
            </p:cNvGrpSpPr>
            <p:nvPr/>
          </p:nvGrpSpPr>
          <p:grpSpPr bwMode="auto">
            <a:xfrm>
              <a:off x="720" y="1824"/>
              <a:ext cx="1056" cy="352"/>
              <a:chOff x="720" y="1824"/>
              <a:chExt cx="1056" cy="352"/>
            </a:xfrm>
          </p:grpSpPr>
          <p:sp>
            <p:nvSpPr>
              <p:cNvPr id="9242" name="Text Box 16">
                <a:extLst>
                  <a:ext uri="{FF2B5EF4-FFF2-40B4-BE49-F238E27FC236}">
                    <a16:creationId xmlns:a16="http://schemas.microsoft.com/office/drawing/2014/main" id="{B8FE23C7-0E6B-F74C-BBFE-93CF3CB46515}"/>
                  </a:ext>
                </a:extLst>
              </p:cNvPr>
              <p:cNvSpPr txBox="1">
                <a:spLocks noChangeArrowheads="1"/>
              </p:cNvSpPr>
              <p:nvPr/>
            </p:nvSpPr>
            <p:spPr bwMode="auto">
              <a:xfrm>
                <a:off x="720" y="1824"/>
                <a:ext cx="960" cy="256"/>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nl-NL" altLang="en-US" sz="2000">
                    <a:latin typeface="Tahoma" panose="020B0604030504040204" pitchFamily="34" charset="0"/>
                    <a:ea typeface="ＭＳ Ｐゴシック" panose="020B0600070205080204" pitchFamily="34" charset="-128"/>
                  </a:rPr>
                  <a:t>book</a:t>
                </a:r>
              </a:p>
            </p:txBody>
          </p:sp>
          <p:sp>
            <p:nvSpPr>
              <p:cNvPr id="9243" name="Text Box 17">
                <a:extLst>
                  <a:ext uri="{FF2B5EF4-FFF2-40B4-BE49-F238E27FC236}">
                    <a16:creationId xmlns:a16="http://schemas.microsoft.com/office/drawing/2014/main" id="{E82338B6-AE27-D146-B82C-72BE75AE6171}"/>
                  </a:ext>
                </a:extLst>
              </p:cNvPr>
              <p:cNvSpPr txBox="1">
                <a:spLocks noChangeArrowheads="1"/>
              </p:cNvSpPr>
              <p:nvPr/>
            </p:nvSpPr>
            <p:spPr bwMode="auto">
              <a:xfrm>
                <a:off x="816" y="1920"/>
                <a:ext cx="960" cy="256"/>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nl-NL" altLang="en-US" sz="2000">
                    <a:latin typeface="Tahoma" panose="020B0604030504040204" pitchFamily="34" charset="0"/>
                    <a:ea typeface="ＭＳ Ｐゴシック" panose="020B0600070205080204" pitchFamily="34" charset="-128"/>
                  </a:rPr>
                  <a:t>book</a:t>
                </a:r>
              </a:p>
            </p:txBody>
          </p:sp>
        </p:grpSp>
        <p:grpSp>
          <p:nvGrpSpPr>
            <p:cNvPr id="9238" name="Group 18">
              <a:extLst>
                <a:ext uri="{FF2B5EF4-FFF2-40B4-BE49-F238E27FC236}">
                  <a16:creationId xmlns:a16="http://schemas.microsoft.com/office/drawing/2014/main" id="{C60B236C-5709-7D42-BFF2-946E55618EE9}"/>
                </a:ext>
              </a:extLst>
            </p:cNvPr>
            <p:cNvGrpSpPr>
              <a:grpSpLocks/>
            </p:cNvGrpSpPr>
            <p:nvPr/>
          </p:nvGrpSpPr>
          <p:grpSpPr bwMode="auto">
            <a:xfrm>
              <a:off x="528" y="2400"/>
              <a:ext cx="1344" cy="640"/>
              <a:chOff x="528" y="2400"/>
              <a:chExt cx="1344" cy="640"/>
            </a:xfrm>
          </p:grpSpPr>
          <p:sp>
            <p:nvSpPr>
              <p:cNvPr id="9239" name="Text Box 19">
                <a:extLst>
                  <a:ext uri="{FF2B5EF4-FFF2-40B4-BE49-F238E27FC236}">
                    <a16:creationId xmlns:a16="http://schemas.microsoft.com/office/drawing/2014/main" id="{C8C25BBD-7C0D-BC47-9EFF-C0EBF2F5E001}"/>
                  </a:ext>
                </a:extLst>
              </p:cNvPr>
              <p:cNvSpPr txBox="1">
                <a:spLocks noChangeArrowheads="1"/>
              </p:cNvSpPr>
              <p:nvPr/>
            </p:nvSpPr>
            <p:spPr bwMode="auto">
              <a:xfrm>
                <a:off x="528" y="2400"/>
                <a:ext cx="1152" cy="448"/>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nl-NL" altLang="en-US" sz="2000">
                    <a:latin typeface="Tahoma" panose="020B0604030504040204" pitchFamily="34" charset="0"/>
                    <a:ea typeface="ＭＳ Ｐゴシック" panose="020B0600070205080204" pitchFamily="34" charset="-128"/>
                  </a:rPr>
                  <a:t>conference paper</a:t>
                </a:r>
              </a:p>
            </p:txBody>
          </p:sp>
          <p:sp>
            <p:nvSpPr>
              <p:cNvPr id="9240" name="Text Box 20">
                <a:extLst>
                  <a:ext uri="{FF2B5EF4-FFF2-40B4-BE49-F238E27FC236}">
                    <a16:creationId xmlns:a16="http://schemas.microsoft.com/office/drawing/2014/main" id="{D9D6B833-66FA-3E42-AF39-DE89A349E741}"/>
                  </a:ext>
                </a:extLst>
              </p:cNvPr>
              <p:cNvSpPr txBox="1">
                <a:spLocks noChangeArrowheads="1"/>
              </p:cNvSpPr>
              <p:nvPr/>
            </p:nvSpPr>
            <p:spPr bwMode="auto">
              <a:xfrm>
                <a:off x="624" y="2496"/>
                <a:ext cx="1152" cy="448"/>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nl-NL" altLang="en-US" sz="2000">
                    <a:latin typeface="Tahoma" panose="020B0604030504040204" pitchFamily="34" charset="0"/>
                    <a:ea typeface="ＭＳ Ｐゴシック" panose="020B0600070205080204" pitchFamily="34" charset="-128"/>
                  </a:rPr>
                  <a:t>conference paper</a:t>
                </a:r>
              </a:p>
            </p:txBody>
          </p:sp>
          <p:sp>
            <p:nvSpPr>
              <p:cNvPr id="9241" name="Text Box 21">
                <a:extLst>
                  <a:ext uri="{FF2B5EF4-FFF2-40B4-BE49-F238E27FC236}">
                    <a16:creationId xmlns:a16="http://schemas.microsoft.com/office/drawing/2014/main" id="{00207FA6-5F49-9C4F-89FB-95E7962C2C44}"/>
                  </a:ext>
                </a:extLst>
              </p:cNvPr>
              <p:cNvSpPr txBox="1">
                <a:spLocks noChangeArrowheads="1"/>
              </p:cNvSpPr>
              <p:nvPr/>
            </p:nvSpPr>
            <p:spPr bwMode="auto">
              <a:xfrm>
                <a:off x="720" y="2592"/>
                <a:ext cx="1152" cy="448"/>
              </a:xfrm>
              <a:prstGeom prst="rect">
                <a:avLst/>
              </a:prstGeom>
              <a:solidFill>
                <a:schemeClr val="bg1"/>
              </a:solidFill>
              <a:ln w="952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50000"/>
                  </a:spcBef>
                  <a:buFontTx/>
                  <a:buNone/>
                </a:pPr>
                <a:r>
                  <a:rPr lang="nl-NL" altLang="en-US" sz="2000">
                    <a:latin typeface="Tahoma" panose="020B0604030504040204" pitchFamily="34" charset="0"/>
                    <a:ea typeface="ＭＳ Ｐゴシック" panose="020B0600070205080204" pitchFamily="34" charset="-128"/>
                  </a:rPr>
                  <a:t>conference paper</a:t>
                </a:r>
              </a:p>
            </p:txBody>
          </p:sp>
        </p:grpSp>
      </p:grpSp>
      <p:grpSp>
        <p:nvGrpSpPr>
          <p:cNvPr id="9221" name="Group 43">
            <a:extLst>
              <a:ext uri="{FF2B5EF4-FFF2-40B4-BE49-F238E27FC236}">
                <a16:creationId xmlns:a16="http://schemas.microsoft.com/office/drawing/2014/main" id="{A97EA219-4563-3245-9D37-16A40E695F2C}"/>
              </a:ext>
            </a:extLst>
          </p:cNvPr>
          <p:cNvGrpSpPr>
            <a:grpSpLocks/>
          </p:cNvGrpSpPr>
          <p:nvPr/>
        </p:nvGrpSpPr>
        <p:grpSpPr bwMode="auto">
          <a:xfrm>
            <a:off x="3470275" y="3355975"/>
            <a:ext cx="1033463" cy="1076325"/>
            <a:chOff x="240" y="1680"/>
            <a:chExt cx="528" cy="576"/>
          </a:xfrm>
        </p:grpSpPr>
        <p:sp>
          <p:nvSpPr>
            <p:cNvPr id="9232" name="Oval 37">
              <a:extLst>
                <a:ext uri="{FF2B5EF4-FFF2-40B4-BE49-F238E27FC236}">
                  <a16:creationId xmlns:a16="http://schemas.microsoft.com/office/drawing/2014/main" id="{E559B8D1-D40D-B44B-9BF3-A23092C87E3E}"/>
                </a:ext>
              </a:extLst>
            </p:cNvPr>
            <p:cNvSpPr>
              <a:spLocks noChangeArrowheads="1"/>
            </p:cNvSpPr>
            <p:nvPr/>
          </p:nvSpPr>
          <p:spPr bwMode="auto">
            <a:xfrm>
              <a:off x="240" y="2112"/>
              <a:ext cx="528"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nl-NL" altLang="en-US" sz="2400">
                <a:ea typeface="ＭＳ Ｐゴシック" panose="020B0600070205080204" pitchFamily="34" charset="-128"/>
              </a:endParaRPr>
            </a:p>
          </p:txBody>
        </p:sp>
        <p:sp>
          <p:nvSpPr>
            <p:cNvPr id="9233" name="Rectangle 34">
              <a:extLst>
                <a:ext uri="{FF2B5EF4-FFF2-40B4-BE49-F238E27FC236}">
                  <a16:creationId xmlns:a16="http://schemas.microsoft.com/office/drawing/2014/main" id="{9A3E65CB-B8EC-514F-94A6-8E646AC3CC0B}"/>
                </a:ext>
              </a:extLst>
            </p:cNvPr>
            <p:cNvSpPr>
              <a:spLocks noChangeArrowheads="1"/>
            </p:cNvSpPr>
            <p:nvPr/>
          </p:nvSpPr>
          <p:spPr bwMode="auto">
            <a:xfrm>
              <a:off x="240" y="1776"/>
              <a:ext cx="528" cy="432"/>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nl-NL" altLang="en-US" sz="2400">
                  <a:latin typeface="Tahoma" panose="020B0604030504040204" pitchFamily="34" charset="0"/>
                  <a:ea typeface="ＭＳ Ｐゴシック" panose="020B0600070205080204" pitchFamily="34" charset="-128"/>
                </a:rPr>
                <a:t>Zotero</a:t>
              </a:r>
            </a:p>
          </p:txBody>
        </p:sp>
        <p:sp>
          <p:nvSpPr>
            <p:cNvPr id="9234" name="Oval 29">
              <a:extLst>
                <a:ext uri="{FF2B5EF4-FFF2-40B4-BE49-F238E27FC236}">
                  <a16:creationId xmlns:a16="http://schemas.microsoft.com/office/drawing/2014/main" id="{65603EC8-09E5-3541-9186-F07D9470618C}"/>
                </a:ext>
              </a:extLst>
            </p:cNvPr>
            <p:cNvSpPr>
              <a:spLocks noChangeArrowheads="1"/>
            </p:cNvSpPr>
            <p:nvPr/>
          </p:nvSpPr>
          <p:spPr bwMode="auto">
            <a:xfrm>
              <a:off x="240" y="1680"/>
              <a:ext cx="528" cy="144"/>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nl-NL" altLang="en-US" sz="2400">
                <a:ea typeface="ＭＳ Ｐゴシック" panose="020B0600070205080204" pitchFamily="34" charset="-128"/>
              </a:endParaRPr>
            </a:p>
          </p:txBody>
        </p:sp>
        <p:sp>
          <p:nvSpPr>
            <p:cNvPr id="9235" name="Oval 30">
              <a:extLst>
                <a:ext uri="{FF2B5EF4-FFF2-40B4-BE49-F238E27FC236}">
                  <a16:creationId xmlns:a16="http://schemas.microsoft.com/office/drawing/2014/main" id="{625D2F00-0805-D84C-8CCC-B3462F089766}"/>
                </a:ext>
              </a:extLst>
            </p:cNvPr>
            <p:cNvSpPr>
              <a:spLocks noChangeArrowheads="1"/>
            </p:cNvSpPr>
            <p:nvPr/>
          </p:nvSpPr>
          <p:spPr bwMode="auto">
            <a:xfrm>
              <a:off x="240" y="2112"/>
              <a:ext cx="528" cy="14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nl-NL" altLang="en-US" sz="2400">
                <a:ea typeface="ＭＳ Ｐゴシック" panose="020B0600070205080204" pitchFamily="34" charset="-128"/>
              </a:endParaRPr>
            </a:p>
          </p:txBody>
        </p:sp>
      </p:grpSp>
      <p:grpSp>
        <p:nvGrpSpPr>
          <p:cNvPr id="9222" name="Group 63">
            <a:extLst>
              <a:ext uri="{FF2B5EF4-FFF2-40B4-BE49-F238E27FC236}">
                <a16:creationId xmlns:a16="http://schemas.microsoft.com/office/drawing/2014/main" id="{DFF295D2-C21D-1748-980B-38F9D4FF4C47}"/>
              </a:ext>
            </a:extLst>
          </p:cNvPr>
          <p:cNvGrpSpPr>
            <a:grpSpLocks/>
          </p:cNvGrpSpPr>
          <p:nvPr/>
        </p:nvGrpSpPr>
        <p:grpSpPr bwMode="auto">
          <a:xfrm>
            <a:off x="2601913" y="2746375"/>
            <a:ext cx="990600" cy="2438400"/>
            <a:chOff x="1632" y="1152"/>
            <a:chExt cx="624" cy="1536"/>
          </a:xfrm>
        </p:grpSpPr>
        <p:sp>
          <p:nvSpPr>
            <p:cNvPr id="9229" name="Line 44">
              <a:extLst>
                <a:ext uri="{FF2B5EF4-FFF2-40B4-BE49-F238E27FC236}">
                  <a16:creationId xmlns:a16="http://schemas.microsoft.com/office/drawing/2014/main" id="{7A85539E-4D8E-DA45-AA69-F0702D623023}"/>
                </a:ext>
              </a:extLst>
            </p:cNvPr>
            <p:cNvSpPr>
              <a:spLocks noChangeShapeType="1"/>
            </p:cNvSpPr>
            <p:nvPr/>
          </p:nvSpPr>
          <p:spPr bwMode="auto">
            <a:xfrm>
              <a:off x="1632" y="1152"/>
              <a:ext cx="528" cy="432"/>
            </a:xfrm>
            <a:prstGeom prst="line">
              <a:avLst/>
            </a:prstGeom>
            <a:noFill/>
            <a:ln w="57150">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0" name="Line 45">
              <a:extLst>
                <a:ext uri="{FF2B5EF4-FFF2-40B4-BE49-F238E27FC236}">
                  <a16:creationId xmlns:a16="http://schemas.microsoft.com/office/drawing/2014/main" id="{5211B1DE-A178-4A4C-8A90-E69F0ED82C19}"/>
                </a:ext>
              </a:extLst>
            </p:cNvPr>
            <p:cNvSpPr>
              <a:spLocks noChangeShapeType="1"/>
            </p:cNvSpPr>
            <p:nvPr/>
          </p:nvSpPr>
          <p:spPr bwMode="auto">
            <a:xfrm>
              <a:off x="1632" y="1872"/>
              <a:ext cx="480" cy="0"/>
            </a:xfrm>
            <a:prstGeom prst="line">
              <a:avLst/>
            </a:prstGeom>
            <a:noFill/>
            <a:ln w="57150">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1" name="Line 46">
              <a:extLst>
                <a:ext uri="{FF2B5EF4-FFF2-40B4-BE49-F238E27FC236}">
                  <a16:creationId xmlns:a16="http://schemas.microsoft.com/office/drawing/2014/main" id="{E94D73FA-F6B3-9649-9F18-18A2111F8236}"/>
                </a:ext>
              </a:extLst>
            </p:cNvPr>
            <p:cNvSpPr>
              <a:spLocks noChangeShapeType="1"/>
            </p:cNvSpPr>
            <p:nvPr/>
          </p:nvSpPr>
          <p:spPr bwMode="auto">
            <a:xfrm flipV="1">
              <a:off x="1728" y="2208"/>
              <a:ext cx="528" cy="480"/>
            </a:xfrm>
            <a:prstGeom prst="line">
              <a:avLst/>
            </a:prstGeom>
            <a:noFill/>
            <a:ln w="57150">
              <a:solidFill>
                <a:srgbClr val="A5002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9" name="Group 43">
            <a:extLst>
              <a:ext uri="{FF2B5EF4-FFF2-40B4-BE49-F238E27FC236}">
                <a16:creationId xmlns:a16="http://schemas.microsoft.com/office/drawing/2014/main" id="{99F83BF4-7DD7-0D4C-9C94-4617083B3A3C}"/>
              </a:ext>
            </a:extLst>
          </p:cNvPr>
          <p:cNvGrpSpPr>
            <a:grpSpLocks/>
          </p:cNvGrpSpPr>
          <p:nvPr/>
        </p:nvGrpSpPr>
        <p:grpSpPr bwMode="auto">
          <a:xfrm>
            <a:off x="4583113" y="2974975"/>
            <a:ext cx="3862387" cy="1920875"/>
            <a:chOff x="2887" y="1874"/>
            <a:chExt cx="2433" cy="1210"/>
          </a:xfrm>
        </p:grpSpPr>
        <p:sp>
          <p:nvSpPr>
            <p:cNvPr id="9224" name="Text Box 24">
              <a:extLst>
                <a:ext uri="{FF2B5EF4-FFF2-40B4-BE49-F238E27FC236}">
                  <a16:creationId xmlns:a16="http://schemas.microsoft.com/office/drawing/2014/main" id="{2AAC4053-28FC-A446-8AB1-9A10D1465BE9}"/>
                </a:ext>
              </a:extLst>
            </p:cNvPr>
            <p:cNvSpPr txBox="1">
              <a:spLocks noChangeArrowheads="1"/>
            </p:cNvSpPr>
            <p:nvPr/>
          </p:nvSpPr>
          <p:spPr bwMode="auto">
            <a:xfrm>
              <a:off x="3895" y="1874"/>
              <a:ext cx="703" cy="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nl-NL" altLang="en-US" sz="2000">
                  <a:latin typeface="Tahoma" panose="020B0604030504040204" pitchFamily="34" charset="0"/>
                  <a:ea typeface="ＭＳ Ｐゴシック" panose="020B0600070205080204" pitchFamily="34" charset="-128"/>
                </a:rPr>
                <a:t>citations</a:t>
              </a:r>
            </a:p>
          </p:txBody>
        </p:sp>
        <p:sp>
          <p:nvSpPr>
            <p:cNvPr id="9225" name="Text Box 22">
              <a:extLst>
                <a:ext uri="{FF2B5EF4-FFF2-40B4-BE49-F238E27FC236}">
                  <a16:creationId xmlns:a16="http://schemas.microsoft.com/office/drawing/2014/main" id="{60F95FDE-6B74-154B-B0C8-C01238D8E871}"/>
                </a:ext>
              </a:extLst>
            </p:cNvPr>
            <p:cNvSpPr txBox="1">
              <a:spLocks noChangeArrowheads="1"/>
            </p:cNvSpPr>
            <p:nvPr/>
          </p:nvSpPr>
          <p:spPr bwMode="auto">
            <a:xfrm>
              <a:off x="3367" y="2834"/>
              <a:ext cx="19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nl-NL" altLang="en-US" sz="2000">
                  <a:latin typeface="Tahoma" panose="020B0604030504040204" pitchFamily="34" charset="0"/>
                  <a:ea typeface="ＭＳ Ｐゴシック" panose="020B0600070205080204" pitchFamily="34" charset="-128"/>
                </a:rPr>
                <a:t>reference list/bibliography</a:t>
              </a:r>
            </a:p>
          </p:txBody>
        </p:sp>
        <p:sp>
          <p:nvSpPr>
            <p:cNvPr id="9226" name="Line 47">
              <a:extLst>
                <a:ext uri="{FF2B5EF4-FFF2-40B4-BE49-F238E27FC236}">
                  <a16:creationId xmlns:a16="http://schemas.microsoft.com/office/drawing/2014/main" id="{2A73F4AA-89C8-5440-A603-F235E6B45D22}"/>
                </a:ext>
              </a:extLst>
            </p:cNvPr>
            <p:cNvSpPr>
              <a:spLocks noChangeShapeType="1"/>
            </p:cNvSpPr>
            <p:nvPr/>
          </p:nvSpPr>
          <p:spPr bwMode="auto">
            <a:xfrm flipH="1">
              <a:off x="2887" y="2018"/>
              <a:ext cx="1008" cy="432"/>
            </a:xfrm>
            <a:prstGeom prst="line">
              <a:avLst/>
            </a:prstGeom>
            <a:noFill/>
            <a:ln w="76200">
              <a:solidFill>
                <a:srgbClr val="A5002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227" name="Line 47">
              <a:extLst>
                <a:ext uri="{FF2B5EF4-FFF2-40B4-BE49-F238E27FC236}">
                  <a16:creationId xmlns:a16="http://schemas.microsoft.com/office/drawing/2014/main" id="{CBFA5597-D52C-804E-8B87-B2C9A0B1B78F}"/>
                </a:ext>
              </a:extLst>
            </p:cNvPr>
            <p:cNvSpPr>
              <a:spLocks noChangeShapeType="1"/>
            </p:cNvSpPr>
            <p:nvPr/>
          </p:nvSpPr>
          <p:spPr bwMode="auto">
            <a:xfrm flipH="1">
              <a:off x="4227" y="2160"/>
              <a:ext cx="0" cy="681"/>
            </a:xfrm>
            <a:prstGeom prst="line">
              <a:avLst/>
            </a:prstGeom>
            <a:noFill/>
            <a:ln w="76200">
              <a:solidFill>
                <a:srgbClr val="A5002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8" name="Line 47">
              <a:extLst>
                <a:ext uri="{FF2B5EF4-FFF2-40B4-BE49-F238E27FC236}">
                  <a16:creationId xmlns:a16="http://schemas.microsoft.com/office/drawing/2014/main" id="{B6BF4EE8-B760-D24D-B050-8BE87CBC1937}"/>
                </a:ext>
              </a:extLst>
            </p:cNvPr>
            <p:cNvSpPr>
              <a:spLocks noChangeShapeType="1"/>
            </p:cNvSpPr>
            <p:nvPr/>
          </p:nvSpPr>
          <p:spPr bwMode="auto">
            <a:xfrm flipH="1" flipV="1">
              <a:off x="2925" y="2614"/>
              <a:ext cx="590" cy="248"/>
            </a:xfrm>
            <a:prstGeom prst="line">
              <a:avLst/>
            </a:prstGeom>
            <a:noFill/>
            <a:ln w="76200">
              <a:solidFill>
                <a:srgbClr val="A5002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195289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Bigger documents/Better team work	</a:t>
            </a:r>
          </a:p>
        </p:txBody>
      </p:sp>
      <p:sp>
        <p:nvSpPr>
          <p:cNvPr id="3" name="Content Placeholder 2"/>
          <p:cNvSpPr>
            <a:spLocks noGrp="1"/>
          </p:cNvSpPr>
          <p:nvPr>
            <p:ph idx="1"/>
          </p:nvPr>
        </p:nvSpPr>
        <p:spPr/>
        <p:txBody>
          <a:bodyPr/>
          <a:lstStyle/>
          <a:p>
            <a:r>
              <a:rPr lang="en-US" dirty="0"/>
              <a:t>Latex support “include/input” which can improve workflow</a:t>
            </a:r>
          </a:p>
          <a:p>
            <a:endParaRPr lang="en-US" dirty="0"/>
          </a:p>
          <a:p>
            <a:r>
              <a:rPr lang="en-US" dirty="0"/>
              <a:t>\input{introduction}</a:t>
            </a:r>
          </a:p>
          <a:p>
            <a:r>
              <a:rPr lang="en-US" dirty="0"/>
              <a:t>\input{related}</a:t>
            </a:r>
          </a:p>
          <a:p>
            <a:r>
              <a:rPr lang="en-US" dirty="0"/>
              <a:t>\input{approach}</a:t>
            </a:r>
          </a:p>
          <a:p>
            <a:r>
              <a:rPr lang="en-US" dirty="0"/>
              <a:t>\input{experiments}</a:t>
            </a:r>
          </a:p>
          <a:p>
            <a:r>
              <a:rPr lang="en-US" dirty="0"/>
              <a:t>\input{discussion}</a:t>
            </a:r>
          </a:p>
          <a:p>
            <a:r>
              <a:rPr lang="en-US" dirty="0"/>
              <a:t>\input{conclusion}</a:t>
            </a:r>
          </a:p>
          <a:p>
            <a:endParaRPr lang="en-US" dirty="0"/>
          </a:p>
          <a:p>
            <a:endParaRPr lang="en-US" dirty="0"/>
          </a:p>
          <a:p>
            <a:endParaRPr lang="en-US" dirty="0"/>
          </a:p>
        </p:txBody>
      </p:sp>
    </p:spTree>
    <p:extLst>
      <p:ext uri="{BB962C8B-B14F-4D97-AF65-F5344CB8AC3E}">
        <p14:creationId xmlns:p14="http://schemas.microsoft.com/office/powerpoint/2010/main" val="36270366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7BA5-6FF4-3645-B6C0-8FCC33CEAE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464325-81AA-3245-8C8D-7A118A2B159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71E8665-9ECB-4241-BFB1-1FC7D8538B75}"/>
              </a:ext>
            </a:extLst>
          </p:cNvPr>
          <p:cNvPicPr>
            <a:picLocks noChangeAspect="1"/>
          </p:cNvPicPr>
          <p:nvPr/>
        </p:nvPicPr>
        <p:blipFill>
          <a:blip r:embed="rId2"/>
          <a:stretch>
            <a:fillRect/>
          </a:stretch>
        </p:blipFill>
        <p:spPr>
          <a:xfrm>
            <a:off x="152400" y="762001"/>
            <a:ext cx="9144000" cy="3802018"/>
          </a:xfrm>
          <a:prstGeom prst="rect">
            <a:avLst/>
          </a:prstGeom>
        </p:spPr>
      </p:pic>
      <p:pic>
        <p:nvPicPr>
          <p:cNvPr id="5" name="Picture 4">
            <a:extLst>
              <a:ext uri="{FF2B5EF4-FFF2-40B4-BE49-F238E27FC236}">
                <a16:creationId xmlns:a16="http://schemas.microsoft.com/office/drawing/2014/main" id="{28947A28-C697-6646-9DE9-DC946D631385}"/>
              </a:ext>
            </a:extLst>
          </p:cNvPr>
          <p:cNvPicPr>
            <a:picLocks noChangeAspect="1"/>
          </p:cNvPicPr>
          <p:nvPr/>
        </p:nvPicPr>
        <p:blipFill>
          <a:blip r:embed="rId3"/>
          <a:stretch>
            <a:fillRect/>
          </a:stretch>
        </p:blipFill>
        <p:spPr>
          <a:xfrm>
            <a:off x="0" y="775741"/>
            <a:ext cx="9144000" cy="5306518"/>
          </a:xfrm>
          <a:prstGeom prst="rect">
            <a:avLst/>
          </a:prstGeom>
        </p:spPr>
      </p:pic>
      <p:pic>
        <p:nvPicPr>
          <p:cNvPr id="6" name="Picture 5">
            <a:extLst>
              <a:ext uri="{FF2B5EF4-FFF2-40B4-BE49-F238E27FC236}">
                <a16:creationId xmlns:a16="http://schemas.microsoft.com/office/drawing/2014/main" id="{CEA37D4C-2870-4144-B6D7-6A43C56BB51F}"/>
              </a:ext>
            </a:extLst>
          </p:cNvPr>
          <p:cNvPicPr>
            <a:picLocks noChangeAspect="1"/>
          </p:cNvPicPr>
          <p:nvPr/>
        </p:nvPicPr>
        <p:blipFill>
          <a:blip r:embed="rId4"/>
          <a:stretch>
            <a:fillRect/>
          </a:stretch>
        </p:blipFill>
        <p:spPr>
          <a:xfrm>
            <a:off x="0" y="939924"/>
            <a:ext cx="9144000" cy="4978152"/>
          </a:xfrm>
          <a:prstGeom prst="rect">
            <a:avLst/>
          </a:prstGeom>
        </p:spPr>
      </p:pic>
    </p:spTree>
    <p:extLst>
      <p:ext uri="{BB962C8B-B14F-4D97-AF65-F5344CB8AC3E}">
        <p14:creationId xmlns:p14="http://schemas.microsoft.com/office/powerpoint/2010/main" val="300502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ECF3270-63C9-4B4A-9B6C-1F7B94C49C1B}"/>
              </a:ext>
            </a:extLst>
          </p:cNvPr>
          <p:cNvGrpSpPr/>
          <p:nvPr/>
        </p:nvGrpSpPr>
        <p:grpSpPr>
          <a:xfrm>
            <a:off x="0" y="0"/>
            <a:ext cx="8265934" cy="6858000"/>
            <a:chOff x="439033" y="0"/>
            <a:chExt cx="8265934" cy="6858000"/>
          </a:xfrm>
        </p:grpSpPr>
        <p:pic>
          <p:nvPicPr>
            <p:cNvPr id="6" name="Picture 5">
              <a:extLst>
                <a:ext uri="{FF2B5EF4-FFF2-40B4-BE49-F238E27FC236}">
                  <a16:creationId xmlns:a16="http://schemas.microsoft.com/office/drawing/2014/main" id="{E7610966-96BE-094F-A5FA-5496FC4E8CB9}"/>
                </a:ext>
              </a:extLst>
            </p:cNvPr>
            <p:cNvPicPr>
              <a:picLocks noChangeAspect="1"/>
            </p:cNvPicPr>
            <p:nvPr/>
          </p:nvPicPr>
          <p:blipFill>
            <a:blip r:embed="rId2"/>
            <a:stretch>
              <a:fillRect/>
            </a:stretch>
          </p:blipFill>
          <p:spPr>
            <a:xfrm>
              <a:off x="439033" y="0"/>
              <a:ext cx="8265934" cy="6858000"/>
            </a:xfrm>
            <a:prstGeom prst="rect">
              <a:avLst/>
            </a:prstGeom>
          </p:spPr>
        </p:pic>
        <p:sp>
          <p:nvSpPr>
            <p:cNvPr id="7" name="Left Arrow 6">
              <a:extLst>
                <a:ext uri="{FF2B5EF4-FFF2-40B4-BE49-F238E27FC236}">
                  <a16:creationId xmlns:a16="http://schemas.microsoft.com/office/drawing/2014/main" id="{0CB72813-53E1-D44B-B617-10DE480CF11A}"/>
                </a:ext>
              </a:extLst>
            </p:cNvPr>
            <p:cNvSpPr/>
            <p:nvPr/>
          </p:nvSpPr>
          <p:spPr>
            <a:xfrm>
              <a:off x="1336572" y="152401"/>
              <a:ext cx="1787628" cy="304799"/>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5A54F31-4C28-BB45-9847-4A2C76C1A548}"/>
              </a:ext>
            </a:extLst>
          </p:cNvPr>
          <p:cNvSpPr>
            <a:spLocks noGrp="1"/>
          </p:cNvSpPr>
          <p:nvPr>
            <p:ph type="title"/>
          </p:nvPr>
        </p:nvSpPr>
        <p:spPr/>
        <p:txBody>
          <a:bodyPr/>
          <a:lstStyle/>
          <a:p>
            <a:r>
              <a:rPr lang="en-US" dirty="0"/>
              <a:t>Overleaf and git</a:t>
            </a:r>
          </a:p>
        </p:txBody>
      </p:sp>
      <p:pic>
        <p:nvPicPr>
          <p:cNvPr id="11" name="Content Placeholder 10">
            <a:extLst>
              <a:ext uri="{FF2B5EF4-FFF2-40B4-BE49-F238E27FC236}">
                <a16:creationId xmlns:a16="http://schemas.microsoft.com/office/drawing/2014/main" id="{0BBD0913-C68F-F748-B2DA-69C5D44B1151}"/>
              </a:ext>
            </a:extLst>
          </p:cNvPr>
          <p:cNvPicPr>
            <a:picLocks noGrp="1" noChangeAspect="1"/>
          </p:cNvPicPr>
          <p:nvPr>
            <p:ph idx="1"/>
          </p:nvPr>
        </p:nvPicPr>
        <p:blipFill>
          <a:blip r:embed="rId3"/>
          <a:stretch>
            <a:fillRect/>
          </a:stretch>
        </p:blipFill>
        <p:spPr>
          <a:xfrm>
            <a:off x="152400" y="1755397"/>
            <a:ext cx="8763000" cy="4207630"/>
          </a:xfrm>
          <a:prstGeom prst="rect">
            <a:avLst/>
          </a:prstGeom>
        </p:spPr>
      </p:pic>
      <p:pic>
        <p:nvPicPr>
          <p:cNvPr id="5" name="Picture 4">
            <a:extLst>
              <a:ext uri="{FF2B5EF4-FFF2-40B4-BE49-F238E27FC236}">
                <a16:creationId xmlns:a16="http://schemas.microsoft.com/office/drawing/2014/main" id="{9C1E187C-BC67-C747-9F81-BB7B72D28BE5}"/>
              </a:ext>
            </a:extLst>
          </p:cNvPr>
          <p:cNvPicPr>
            <a:picLocks noChangeAspect="1"/>
          </p:cNvPicPr>
          <p:nvPr/>
        </p:nvPicPr>
        <p:blipFill>
          <a:blip r:embed="rId4"/>
          <a:stretch>
            <a:fillRect/>
          </a:stretch>
        </p:blipFill>
        <p:spPr>
          <a:xfrm>
            <a:off x="1336572" y="0"/>
            <a:ext cx="6470855" cy="6858000"/>
          </a:xfrm>
          <a:prstGeom prst="rect">
            <a:avLst/>
          </a:prstGeom>
        </p:spPr>
      </p:pic>
    </p:spTree>
    <p:extLst>
      <p:ext uri="{BB962C8B-B14F-4D97-AF65-F5344CB8AC3E}">
        <p14:creationId xmlns:p14="http://schemas.microsoft.com/office/powerpoint/2010/main" val="397534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457200" y="277813"/>
            <a:ext cx="8229600" cy="1139825"/>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Resources</a:t>
            </a:r>
          </a:p>
        </p:txBody>
      </p:sp>
      <p:sp>
        <p:nvSpPr>
          <p:cNvPr id="24578" name="Rectangle 2"/>
          <p:cNvSpPr>
            <a:spLocks noGrp="1" noChangeArrowheads="1"/>
          </p:cNvSpPr>
          <p:nvPr>
            <p:ph idx="1"/>
          </p:nvPr>
        </p:nvSpPr>
        <p:spPr>
          <a:xfrm>
            <a:off x="457200" y="1600200"/>
            <a:ext cx="8534400" cy="4708525"/>
          </a:xfrm>
          <a:ln/>
        </p:spPr>
        <p:txBody>
          <a:bodyPr/>
          <a:lstStyle/>
          <a:p>
            <a:pPr>
              <a:buClr>
                <a:srgbClr val="CC9900"/>
              </a:buClr>
              <a:buSzPct val="65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For </a:t>
            </a:r>
            <a:r>
              <a:rPr lang="en-US" dirty="0" err="1"/>
              <a:t>TeX</a:t>
            </a:r>
            <a:r>
              <a:rPr lang="en-US" dirty="0"/>
              <a:t> (with lots of latex as well) :</a:t>
            </a:r>
          </a:p>
          <a:p>
            <a:pPr marL="685800" lvl="1" indent="-342900">
              <a:buClr>
                <a:srgbClr val="3B812F"/>
              </a:buClr>
              <a:buSzPct val="60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solidFill>
                  <a:srgbClr val="996600"/>
                </a:solidFill>
                <a:hlinkClick r:id="rId3"/>
              </a:rPr>
              <a:t>http://www.tug.org/</a:t>
            </a:r>
            <a:r>
              <a:rPr lang="en-US" dirty="0"/>
              <a:t> </a:t>
            </a:r>
          </a:p>
          <a:p>
            <a:pPr>
              <a:buClr>
                <a:srgbClr val="CC9900"/>
              </a:buClr>
              <a:buSzPct val="65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err="1"/>
              <a:t>LaTex</a:t>
            </a:r>
            <a:r>
              <a:rPr lang="en-US" dirty="0"/>
              <a:t> project page</a:t>
            </a:r>
          </a:p>
          <a:p>
            <a:pPr marL="685800" lvl="1" indent="-342900">
              <a:buClr>
                <a:srgbClr val="3B812F"/>
              </a:buClr>
              <a:buSzPct val="60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http://</a:t>
            </a:r>
            <a:r>
              <a:rPr lang="en-US" dirty="0" err="1"/>
              <a:t>www.latex-project.org</a:t>
            </a:r>
            <a:r>
              <a:rPr lang="en-US" dirty="0"/>
              <a:t>/</a:t>
            </a:r>
          </a:p>
          <a:p>
            <a:pPr>
              <a:buClr>
                <a:srgbClr val="CC9900"/>
              </a:buClr>
              <a:buSzPct val="65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Not so short introduction to </a:t>
            </a:r>
            <a:r>
              <a:rPr lang="en-US" dirty="0" err="1"/>
              <a:t>LaTeX</a:t>
            </a:r>
            <a:r>
              <a:rPr lang="en-US" dirty="0"/>
              <a:t>:</a:t>
            </a:r>
          </a:p>
          <a:p>
            <a:pPr marL="0" indent="0">
              <a:spcBef>
                <a:spcPts val="600"/>
              </a:spcBef>
              <a:buClrTx/>
              <a:buSz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hlinkClick r:id="rId4"/>
              </a:rPr>
              <a:t>http://ctan.tug.org/tex-archive/info/lshort/english/lshort.pdf</a:t>
            </a:r>
            <a:endParaRPr lang="en-US" sz="2400" dirty="0"/>
          </a:p>
          <a:p>
            <a:pPr>
              <a:spcBef>
                <a:spcPts val="600"/>
              </a:spcBef>
              <a:buClrTx/>
              <a:buSzTx/>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t>Latex Video Tutorials</a:t>
            </a:r>
            <a:endParaRPr lang="en-US" dirty="0"/>
          </a:p>
          <a:p>
            <a:pPr marL="0" indent="0">
              <a:spcBef>
                <a:spcPts val="600"/>
              </a:spcBef>
              <a:buClrTx/>
              <a:buSz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400" dirty="0">
                <a:hlinkClick r:id="rId5"/>
              </a:rPr>
              <a:t>https://</a:t>
            </a:r>
            <a:r>
              <a:rPr lang="en-US" sz="2400" dirty="0" err="1">
                <a:hlinkClick r:id="rId5"/>
              </a:rPr>
              <a:t>www.youtube.com</a:t>
            </a:r>
            <a:r>
              <a:rPr lang="en-US" sz="2400" dirty="0">
                <a:hlinkClick r:id="rId5"/>
              </a:rPr>
              <a:t>/</a:t>
            </a:r>
            <a:r>
              <a:rPr lang="en-US" sz="2400" dirty="0" err="1">
                <a:hlinkClick r:id="rId5"/>
              </a:rPr>
              <a:t>watch?v</a:t>
            </a:r>
            <a:r>
              <a:rPr lang="en-US" sz="2400" dirty="0">
                <a:hlinkClick r:id="rId5"/>
              </a:rPr>
              <a:t>=SoDv0qhyysQ&amp;list=PL1D4EAB31D3EBC449</a:t>
            </a:r>
            <a:endParaRPr lang="en-US" sz="2400" dirty="0"/>
          </a:p>
          <a:p>
            <a:pPr>
              <a:buClr>
                <a:srgbClr val="CC9900"/>
              </a:buClr>
              <a:buSzPct val="65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Can read the </a:t>
            </a:r>
            <a:r>
              <a:rPr lang="en-US" dirty="0" err="1"/>
              <a:t>LaTex</a:t>
            </a:r>
            <a:r>
              <a:rPr lang="en-US" dirty="0"/>
              <a:t> source code (its written in </a:t>
            </a:r>
            <a:r>
              <a:rPr lang="en-US" dirty="0" err="1"/>
              <a:t>TeX</a:t>
            </a:r>
            <a:r>
              <a:rPr lang="en-US" dirty="0"/>
              <a:t>)</a:t>
            </a:r>
          </a:p>
          <a:p>
            <a:pPr>
              <a:buClr>
                <a:srgbClr val="CC9900"/>
              </a:buClr>
              <a:buSzPct val="65000"/>
              <a:buFont typeface="Wingdings" charset="2"/>
              <a:buChar char="Ø"/>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dirty="0"/>
              <a:t>Google is your friend… </a:t>
            </a:r>
          </a:p>
        </p:txBody>
      </p:sp>
      <p:sp>
        <p:nvSpPr>
          <p:cNvPr id="4" name="Footer Placeholder 4"/>
          <p:cNvSpPr>
            <a:spLocks noGrp="1"/>
          </p:cNvSpPr>
          <p:nvPr>
            <p:ph type="ftr" idx="4294967295"/>
          </p:nvPr>
        </p:nvSpPr>
        <p:spPr>
          <a:xfrm>
            <a:off x="0" y="6248400"/>
            <a:ext cx="2894013" cy="455613"/>
          </a:xfrm>
          <a:prstGeom prst="rect">
            <a:avLst/>
          </a:prstGeom>
        </p:spPr>
        <p:txBody>
          <a:bodyPr/>
          <a:lstStyle/>
          <a:p>
            <a:r>
              <a:rPr lang="en-US"/>
              <a:t>CS 173 Fall 2009</a:t>
            </a:r>
          </a:p>
        </p:txBody>
      </p:sp>
      <p:sp>
        <p:nvSpPr>
          <p:cNvPr id="5" name="Slide Number Placeholder 5"/>
          <p:cNvSpPr>
            <a:spLocks noGrp="1"/>
          </p:cNvSpPr>
          <p:nvPr>
            <p:ph type="sldNum" idx="4294967295"/>
          </p:nvPr>
        </p:nvSpPr>
        <p:spPr>
          <a:xfrm>
            <a:off x="7011988" y="6243638"/>
            <a:ext cx="2132012" cy="455612"/>
          </a:xfrm>
          <a:prstGeom prst="rect">
            <a:avLst/>
          </a:prstGeom>
        </p:spPr>
        <p:txBody>
          <a:bodyPr/>
          <a:lstStyle/>
          <a:p>
            <a:fld id="{674DB842-3DC5-2049-941C-521A5AED3BE4}" type="slidenum">
              <a:rPr lang="en-US"/>
              <a:pPr/>
              <a:t>94</a:t>
            </a:fld>
            <a:endParaRPr lang="en-US"/>
          </a:p>
        </p:txBody>
      </p:sp>
    </p:spTree>
    <p:extLst>
      <p:ext uri="{BB962C8B-B14F-4D97-AF65-F5344CB8AC3E}">
        <p14:creationId xmlns:p14="http://schemas.microsoft.com/office/powerpoint/2010/main" val="12069169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12524-EAD0-8A42-8C56-49F0A1AEC361}"/>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E03B7DE-1394-2F4B-ABEF-6569594F3807}"/>
              </a:ext>
            </a:extLst>
          </p:cNvPr>
          <p:cNvPicPr>
            <a:picLocks noGrp="1" noChangeAspect="1"/>
          </p:cNvPicPr>
          <p:nvPr>
            <p:ph idx="1"/>
          </p:nvPr>
        </p:nvPicPr>
        <p:blipFill>
          <a:blip r:embed="rId2"/>
          <a:stretch>
            <a:fillRect/>
          </a:stretch>
        </p:blipFill>
        <p:spPr>
          <a:xfrm>
            <a:off x="338944" y="1295400"/>
            <a:ext cx="8389912" cy="5127625"/>
          </a:xfrm>
          <a:prstGeom prst="rect">
            <a:avLst/>
          </a:prstGeom>
        </p:spPr>
      </p:pic>
    </p:spTree>
    <p:extLst>
      <p:ext uri="{BB962C8B-B14F-4D97-AF65-F5344CB8AC3E}">
        <p14:creationId xmlns:p14="http://schemas.microsoft.com/office/powerpoint/2010/main" val="37445546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el 1">
            <a:extLst>
              <a:ext uri="{FF2B5EF4-FFF2-40B4-BE49-F238E27FC236}">
                <a16:creationId xmlns:a16="http://schemas.microsoft.com/office/drawing/2014/main" id="{ACE42145-074E-6E46-8EB7-68DD04A75404}"/>
              </a:ext>
            </a:extLst>
          </p:cNvPr>
          <p:cNvSpPr>
            <a:spLocks noGrp="1"/>
          </p:cNvSpPr>
          <p:nvPr>
            <p:ph type="title"/>
          </p:nvPr>
        </p:nvSpPr>
        <p:spPr/>
        <p:txBody>
          <a:bodyPr>
            <a:normAutofit/>
          </a:bodyPr>
          <a:lstStyle/>
          <a:p>
            <a:pPr eaLnBrk="1" hangingPunct="1"/>
            <a:r>
              <a:rPr lang="nl-NL" altLang="en-US" sz="4000"/>
              <a:t>Reference management tools</a:t>
            </a:r>
          </a:p>
        </p:txBody>
      </p:sp>
      <p:sp>
        <p:nvSpPr>
          <p:cNvPr id="11267" name="Tijdelijke aanduiding voor inhoud 2">
            <a:extLst>
              <a:ext uri="{FF2B5EF4-FFF2-40B4-BE49-F238E27FC236}">
                <a16:creationId xmlns:a16="http://schemas.microsoft.com/office/drawing/2014/main" id="{F55D0FB7-96A0-C546-849C-31DDB8583C06}"/>
              </a:ext>
            </a:extLst>
          </p:cNvPr>
          <p:cNvSpPr>
            <a:spLocks noGrp="1"/>
          </p:cNvSpPr>
          <p:nvPr>
            <p:ph idx="1"/>
          </p:nvPr>
        </p:nvSpPr>
        <p:spPr/>
        <p:txBody>
          <a:bodyPr/>
          <a:lstStyle/>
          <a:p>
            <a:pPr eaLnBrk="1" hangingPunct="1"/>
            <a:r>
              <a:rPr lang="en-US" altLang="en-US" sz="2800"/>
              <a:t>Tools that help scholars to create and manage their lists of references for research projects.</a:t>
            </a:r>
          </a:p>
          <a:p>
            <a:pPr eaLnBrk="1" hangingPunct="1"/>
            <a:endParaRPr lang="en-US" altLang="en-US" sz="2800"/>
          </a:p>
          <a:p>
            <a:pPr eaLnBrk="1" hangingPunct="1"/>
            <a:r>
              <a:rPr lang="en-US" altLang="en-US" sz="2800"/>
              <a:t>Most tools are designed to organize citations into specific formats for the preparation of manuscripts and bibliographies.</a:t>
            </a:r>
          </a:p>
          <a:p>
            <a:pPr eaLnBrk="1" hangingPunct="1"/>
            <a:endParaRPr lang="en-US" altLang="en-US" sz="2800"/>
          </a:p>
          <a:p>
            <a:pPr eaLnBrk="1" hangingPunct="1"/>
            <a:r>
              <a:rPr lang="en-US" altLang="en-US" sz="2800"/>
              <a:t>Many search tools provide ways to download references into reference management tools.</a:t>
            </a:r>
            <a:endParaRPr lang="nl-NL" altLang="en-US" sz="2800"/>
          </a:p>
        </p:txBody>
      </p:sp>
    </p:spTree>
    <p:extLst>
      <p:ext uri="{BB962C8B-B14F-4D97-AF65-F5344CB8AC3E}">
        <p14:creationId xmlns:p14="http://schemas.microsoft.com/office/powerpoint/2010/main" val="18606777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2EE2C2F-4216-D14E-8645-591A7FC22F40}"/>
              </a:ext>
            </a:extLst>
          </p:cNvPr>
          <p:cNvSpPr>
            <a:spLocks noGrp="1" noChangeArrowheads="1"/>
          </p:cNvSpPr>
          <p:nvPr>
            <p:ph type="title"/>
          </p:nvPr>
        </p:nvSpPr>
        <p:spPr/>
        <p:txBody>
          <a:bodyPr/>
          <a:lstStyle/>
          <a:p>
            <a:r>
              <a:rPr lang="en-GB" altLang="en-US"/>
              <a:t>Software options</a:t>
            </a:r>
          </a:p>
        </p:txBody>
      </p:sp>
      <p:sp>
        <p:nvSpPr>
          <p:cNvPr id="12291" name="Rectangle 3">
            <a:extLst>
              <a:ext uri="{FF2B5EF4-FFF2-40B4-BE49-F238E27FC236}">
                <a16:creationId xmlns:a16="http://schemas.microsoft.com/office/drawing/2014/main" id="{2888CF80-8605-9B4D-9F00-52464FE58AD9}"/>
              </a:ext>
            </a:extLst>
          </p:cNvPr>
          <p:cNvSpPr>
            <a:spLocks noGrp="1" noChangeArrowheads="1"/>
          </p:cNvSpPr>
          <p:nvPr>
            <p:ph type="body" sz="half" idx="1"/>
          </p:nvPr>
        </p:nvSpPr>
        <p:spPr>
          <a:xfrm>
            <a:off x="457200" y="1600200"/>
            <a:ext cx="4033838" cy="4525963"/>
          </a:xfrm>
        </p:spPr>
        <p:txBody>
          <a:bodyPr/>
          <a:lstStyle/>
          <a:p>
            <a:pPr>
              <a:lnSpc>
                <a:spcPct val="80000"/>
              </a:lnSpc>
            </a:pPr>
            <a:endParaRPr lang="en-GB" altLang="en-US" sz="2000"/>
          </a:p>
          <a:p>
            <a:pPr>
              <a:lnSpc>
                <a:spcPct val="80000"/>
              </a:lnSpc>
            </a:pPr>
            <a:endParaRPr lang="en-GB" altLang="en-US" sz="1800"/>
          </a:p>
          <a:p>
            <a:pPr>
              <a:lnSpc>
                <a:spcPct val="80000"/>
              </a:lnSpc>
            </a:pPr>
            <a:endParaRPr lang="en-GB" altLang="en-US" sz="1800"/>
          </a:p>
          <a:p>
            <a:pPr>
              <a:lnSpc>
                <a:spcPct val="80000"/>
              </a:lnSpc>
            </a:pPr>
            <a:endParaRPr lang="en-GB" altLang="en-US" sz="1800"/>
          </a:p>
          <a:p>
            <a:pPr>
              <a:lnSpc>
                <a:spcPct val="80000"/>
              </a:lnSpc>
            </a:pPr>
            <a:endParaRPr lang="en-GB" altLang="en-US" sz="2000"/>
          </a:p>
          <a:p>
            <a:pPr>
              <a:lnSpc>
                <a:spcPct val="80000"/>
              </a:lnSpc>
            </a:pPr>
            <a:endParaRPr lang="en-GB" altLang="en-US" sz="2400"/>
          </a:p>
        </p:txBody>
      </p:sp>
      <p:graphicFrame>
        <p:nvGraphicFramePr>
          <p:cNvPr id="71690" name="Group 10">
            <a:extLst>
              <a:ext uri="{FF2B5EF4-FFF2-40B4-BE49-F238E27FC236}">
                <a16:creationId xmlns:a16="http://schemas.microsoft.com/office/drawing/2014/main" id="{E43C0EBA-1F85-D54E-BB40-547682758164}"/>
              </a:ext>
            </a:extLst>
          </p:cNvPr>
          <p:cNvGraphicFramePr>
            <a:graphicFrameLocks noGrp="1"/>
          </p:cNvGraphicFramePr>
          <p:nvPr>
            <p:ph sz="half" idx="2"/>
          </p:nvPr>
        </p:nvGraphicFramePr>
        <p:xfrm>
          <a:off x="1116013" y="2060575"/>
          <a:ext cx="5689600" cy="3744913"/>
        </p:xfrm>
        <a:graphic>
          <a:graphicData uri="http://schemas.openxmlformats.org/drawingml/2006/table">
            <a:tbl>
              <a:tblPr/>
              <a:tblGrid>
                <a:gridCol w="2232025">
                  <a:extLst>
                    <a:ext uri="{9D8B030D-6E8A-4147-A177-3AD203B41FA5}">
                      <a16:colId xmlns:a16="http://schemas.microsoft.com/office/drawing/2014/main" val="20000"/>
                    </a:ext>
                  </a:extLst>
                </a:gridCol>
                <a:gridCol w="3457575">
                  <a:extLst>
                    <a:ext uri="{9D8B030D-6E8A-4147-A177-3AD203B41FA5}">
                      <a16:colId xmlns:a16="http://schemas.microsoft.com/office/drawing/2014/main" val="20001"/>
                    </a:ext>
                  </a:extLst>
                </a:gridCol>
              </a:tblGrid>
              <a:tr h="14398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Free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050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cs typeface="Arial" charset="0"/>
                        </a:rPr>
                        <a:t>Subscription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2292" name="Picture 6">
            <a:extLst>
              <a:ext uri="{FF2B5EF4-FFF2-40B4-BE49-F238E27FC236}">
                <a16:creationId xmlns:a16="http://schemas.microsoft.com/office/drawing/2014/main" id="{046C3E33-EE9C-CD40-B685-E5A29D8E09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3573463"/>
            <a:ext cx="1655763"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7">
            <a:extLst>
              <a:ext uri="{FF2B5EF4-FFF2-40B4-BE49-F238E27FC236}">
                <a16:creationId xmlns:a16="http://schemas.microsoft.com/office/drawing/2014/main" id="{C4956E48-4432-1C4E-9C7C-E10B58A28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4292600"/>
            <a:ext cx="1690688"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8">
            <a:extLst>
              <a:ext uri="{FF2B5EF4-FFF2-40B4-BE49-F238E27FC236}">
                <a16:creationId xmlns:a16="http://schemas.microsoft.com/office/drawing/2014/main" id="{75E43E11-DBF0-134C-9A9F-2A7520447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5300663"/>
            <a:ext cx="1295400"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9">
            <a:extLst>
              <a:ext uri="{FF2B5EF4-FFF2-40B4-BE49-F238E27FC236}">
                <a16:creationId xmlns:a16="http://schemas.microsoft.com/office/drawing/2014/main" id="{940582D1-662E-724F-B158-CE951B2B60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838" y="4797425"/>
            <a:ext cx="2051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7" name="Picture 31" descr="logo-mendeley_1284377719">
            <a:extLst>
              <a:ext uri="{FF2B5EF4-FFF2-40B4-BE49-F238E27FC236}">
                <a16:creationId xmlns:a16="http://schemas.microsoft.com/office/drawing/2014/main" id="{AD9CE39A-5330-6D48-A166-C45ADC6B13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2781300"/>
            <a:ext cx="23050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8" name="Picture 32">
            <a:extLst>
              <a:ext uri="{FF2B5EF4-FFF2-40B4-BE49-F238E27FC236}">
                <a16:creationId xmlns:a16="http://schemas.microsoft.com/office/drawing/2014/main" id="{7800C4C6-69E7-5A4F-B98E-6EBBB51D7D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275" y="2276475"/>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35032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el 1">
            <a:extLst>
              <a:ext uri="{FF2B5EF4-FFF2-40B4-BE49-F238E27FC236}">
                <a16:creationId xmlns:a16="http://schemas.microsoft.com/office/drawing/2014/main" id="{9CA0D18B-4125-4843-A7A9-55614B66819A}"/>
              </a:ext>
            </a:extLst>
          </p:cNvPr>
          <p:cNvSpPr>
            <a:spLocks noGrp="1"/>
          </p:cNvSpPr>
          <p:nvPr>
            <p:ph type="title"/>
          </p:nvPr>
        </p:nvSpPr>
        <p:spPr/>
        <p:txBody>
          <a:bodyPr/>
          <a:lstStyle/>
          <a:p>
            <a:pPr eaLnBrk="1" hangingPunct="1"/>
            <a:r>
              <a:rPr lang="nl-NL" altLang="en-US"/>
              <a:t>Zotero</a:t>
            </a:r>
          </a:p>
        </p:txBody>
      </p:sp>
      <p:sp>
        <p:nvSpPr>
          <p:cNvPr id="13315" name="Tijdelijke aanduiding voor inhoud 2">
            <a:extLst>
              <a:ext uri="{FF2B5EF4-FFF2-40B4-BE49-F238E27FC236}">
                <a16:creationId xmlns:a16="http://schemas.microsoft.com/office/drawing/2014/main" id="{5E0F1851-7288-C34A-A84F-336CFDC9FDE6}"/>
              </a:ext>
            </a:extLst>
          </p:cNvPr>
          <p:cNvSpPr>
            <a:spLocks noGrp="1"/>
          </p:cNvSpPr>
          <p:nvPr>
            <p:ph idx="1"/>
          </p:nvPr>
        </p:nvSpPr>
        <p:spPr>
          <a:xfrm>
            <a:off x="539750" y="1412875"/>
            <a:ext cx="8208963" cy="4525963"/>
          </a:xfrm>
        </p:spPr>
        <p:txBody>
          <a:bodyPr/>
          <a:lstStyle/>
          <a:p>
            <a:pPr eaLnBrk="1" hangingPunct="1"/>
            <a:r>
              <a:rPr lang="nl-NL" altLang="en-US" sz="2800" dirty="0" err="1"/>
              <a:t>Zotero</a:t>
            </a:r>
            <a:r>
              <a:rPr lang="nl-NL" altLang="en-US" sz="2800" dirty="0"/>
              <a:t> is a free (open source) </a:t>
            </a:r>
            <a:r>
              <a:rPr lang="nl-NL" altLang="en-US" sz="2800" dirty="0" err="1"/>
              <a:t>reference</a:t>
            </a:r>
            <a:r>
              <a:rPr lang="nl-NL" altLang="en-US" sz="2800" dirty="0"/>
              <a:t> management tool, </a:t>
            </a:r>
            <a:r>
              <a:rPr lang="nl-NL" altLang="en-US" sz="2800" dirty="0" err="1"/>
              <a:t>that</a:t>
            </a:r>
            <a:r>
              <a:rPr lang="nl-NL" altLang="en-US" sz="2800" dirty="0"/>
              <a:t> is </a:t>
            </a:r>
            <a:r>
              <a:rPr lang="nl-NL" altLang="en-US" sz="2800" dirty="0" err="1"/>
              <a:t>available</a:t>
            </a:r>
            <a:r>
              <a:rPr lang="nl-NL" altLang="en-US" sz="2800" dirty="0"/>
              <a:t> as </a:t>
            </a:r>
            <a:r>
              <a:rPr lang="nl-NL" altLang="en-US" sz="2800" dirty="0" err="1"/>
              <a:t>an</a:t>
            </a:r>
            <a:r>
              <a:rPr lang="nl-NL" altLang="en-US" sz="2800" dirty="0"/>
              <a:t> </a:t>
            </a:r>
            <a:r>
              <a:rPr lang="nl-NL" altLang="en-US" sz="2800" dirty="0" err="1"/>
              <a:t>add-on</a:t>
            </a:r>
            <a:r>
              <a:rPr lang="nl-NL" altLang="en-US" sz="2800" dirty="0"/>
              <a:t> </a:t>
            </a:r>
            <a:r>
              <a:rPr lang="nl-NL" altLang="en-US" sz="2800" dirty="0" err="1"/>
              <a:t>for</a:t>
            </a:r>
            <a:r>
              <a:rPr lang="nl-NL" altLang="en-US" sz="2800" dirty="0"/>
              <a:t> </a:t>
            </a:r>
            <a:r>
              <a:rPr lang="nl-NL" altLang="en-US" sz="2800" dirty="0" err="1"/>
              <a:t>the</a:t>
            </a:r>
            <a:r>
              <a:rPr lang="nl-NL" altLang="en-US" sz="2800" dirty="0"/>
              <a:t> Firefox web browser. </a:t>
            </a:r>
          </a:p>
          <a:p>
            <a:pPr eaLnBrk="1" hangingPunct="1"/>
            <a:r>
              <a:rPr lang="nl-NL" altLang="en-US" sz="2800" dirty="0"/>
              <a:t>Standalone </a:t>
            </a:r>
            <a:r>
              <a:rPr lang="nl-NL" altLang="en-US" sz="2800" dirty="0" err="1"/>
              <a:t>version</a:t>
            </a:r>
            <a:r>
              <a:rPr lang="nl-NL" altLang="en-US" sz="2800" dirty="0"/>
              <a:t> </a:t>
            </a:r>
            <a:r>
              <a:rPr lang="nl-NL" altLang="en-US" sz="2800" dirty="0" err="1"/>
              <a:t>for</a:t>
            </a:r>
            <a:r>
              <a:rPr lang="nl-NL" altLang="en-US" sz="2800" dirty="0"/>
              <a:t> Chrome, Safari </a:t>
            </a:r>
            <a:r>
              <a:rPr lang="nl-NL" altLang="en-US" sz="2800" dirty="0" err="1"/>
              <a:t>and</a:t>
            </a:r>
            <a:r>
              <a:rPr lang="nl-NL" altLang="en-US" sz="2800" dirty="0"/>
              <a:t> Firefox browsers</a:t>
            </a:r>
          </a:p>
          <a:p>
            <a:pPr eaLnBrk="1" hangingPunct="1"/>
            <a:r>
              <a:rPr lang="nl-NL" altLang="en-US" sz="2800" dirty="0" err="1"/>
              <a:t>To</a:t>
            </a:r>
            <a:r>
              <a:rPr lang="nl-NL" altLang="en-US" sz="2800" dirty="0"/>
              <a:t> download </a:t>
            </a:r>
            <a:r>
              <a:rPr lang="nl-NL" altLang="en-US" sz="2800" dirty="0" err="1"/>
              <a:t>and</a:t>
            </a:r>
            <a:r>
              <a:rPr lang="nl-NL" altLang="en-US" sz="2800" dirty="0"/>
              <a:t> </a:t>
            </a:r>
            <a:r>
              <a:rPr lang="nl-NL" altLang="en-US" sz="2800" dirty="0" err="1"/>
              <a:t>install</a:t>
            </a:r>
            <a:r>
              <a:rPr lang="nl-NL" altLang="en-US" sz="2800" dirty="0"/>
              <a:t> </a:t>
            </a:r>
            <a:r>
              <a:rPr lang="nl-NL" altLang="en-US" sz="2800" dirty="0" err="1"/>
              <a:t>Zotero</a:t>
            </a:r>
            <a:r>
              <a:rPr lang="nl-NL" altLang="en-US" sz="2800" dirty="0"/>
              <a:t> go </a:t>
            </a:r>
            <a:r>
              <a:rPr lang="nl-NL" altLang="en-US" sz="2800" dirty="0" err="1"/>
              <a:t>to</a:t>
            </a:r>
            <a:r>
              <a:rPr lang="nl-NL" altLang="en-US" sz="2800" dirty="0"/>
              <a:t>: </a:t>
            </a:r>
            <a:r>
              <a:rPr lang="nl-NL" altLang="en-US" sz="2800" dirty="0">
                <a:hlinkClick r:id="rId2"/>
              </a:rPr>
              <a:t>http://www.zotero.org</a:t>
            </a:r>
            <a:r>
              <a:rPr lang="nl-NL" altLang="en-US" sz="2800" dirty="0"/>
              <a:t> </a:t>
            </a:r>
          </a:p>
          <a:p>
            <a:pPr eaLnBrk="1" hangingPunct="1"/>
            <a:endParaRPr lang="nl-NL" altLang="en-US" dirty="0"/>
          </a:p>
          <a:p>
            <a:pPr eaLnBrk="1" hangingPunct="1"/>
            <a:endParaRPr lang="nl-NL" altLang="en-US" dirty="0"/>
          </a:p>
        </p:txBody>
      </p:sp>
      <p:pic>
        <p:nvPicPr>
          <p:cNvPr id="13316" name="Picture 4">
            <a:extLst>
              <a:ext uri="{FF2B5EF4-FFF2-40B4-BE49-F238E27FC236}">
                <a16:creationId xmlns:a16="http://schemas.microsoft.com/office/drawing/2014/main" id="{C14D46E4-9AD7-F04D-A690-E1CE26058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333375"/>
            <a:ext cx="360045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497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el 1">
            <a:extLst>
              <a:ext uri="{FF2B5EF4-FFF2-40B4-BE49-F238E27FC236}">
                <a16:creationId xmlns:a16="http://schemas.microsoft.com/office/drawing/2014/main" id="{7CBBC8C8-70FE-044C-9AD0-DED5212F756F}"/>
              </a:ext>
            </a:extLst>
          </p:cNvPr>
          <p:cNvSpPr>
            <a:spLocks noGrp="1"/>
          </p:cNvSpPr>
          <p:nvPr>
            <p:ph type="title"/>
          </p:nvPr>
        </p:nvSpPr>
        <p:spPr/>
        <p:txBody>
          <a:bodyPr/>
          <a:lstStyle/>
          <a:p>
            <a:r>
              <a:rPr lang="nl-NL" altLang="en-US"/>
              <a:t>Zotero functionality</a:t>
            </a:r>
          </a:p>
        </p:txBody>
      </p:sp>
      <p:sp>
        <p:nvSpPr>
          <p:cNvPr id="14339" name="Tijdelijke aanduiding voor inhoud 2">
            <a:extLst>
              <a:ext uri="{FF2B5EF4-FFF2-40B4-BE49-F238E27FC236}">
                <a16:creationId xmlns:a16="http://schemas.microsoft.com/office/drawing/2014/main" id="{17C6BEB5-30AD-F640-BD24-B56637CA537D}"/>
              </a:ext>
            </a:extLst>
          </p:cNvPr>
          <p:cNvSpPr>
            <a:spLocks noGrp="1"/>
          </p:cNvSpPr>
          <p:nvPr>
            <p:ph idx="1"/>
          </p:nvPr>
        </p:nvSpPr>
        <p:spPr>
          <a:xfrm>
            <a:off x="457200" y="1600200"/>
            <a:ext cx="8218488" cy="4525963"/>
          </a:xfrm>
        </p:spPr>
        <p:txBody>
          <a:bodyPr/>
          <a:lstStyle/>
          <a:p>
            <a:pPr>
              <a:lnSpc>
                <a:spcPct val="90000"/>
              </a:lnSpc>
            </a:pPr>
            <a:r>
              <a:rPr lang="en-US" altLang="en-US" sz="2800" dirty="0"/>
              <a:t>Zotero recognizes bibliographic information on books, journal articles, and other resources from websites and databases and extracts metadata from these sources.</a:t>
            </a:r>
            <a:endParaRPr lang="nl-NL" altLang="en-US" sz="2800" dirty="0"/>
          </a:p>
          <a:p>
            <a:pPr>
              <a:lnSpc>
                <a:spcPct val="90000"/>
              </a:lnSpc>
            </a:pPr>
            <a:r>
              <a:rPr lang="en-US" altLang="en-US" sz="2800" dirty="0"/>
              <a:t>Store related PDFs, files, images, and links in your library</a:t>
            </a:r>
            <a:endParaRPr lang="nl-NL" altLang="en-US" sz="2800" dirty="0"/>
          </a:p>
          <a:p>
            <a:pPr>
              <a:lnSpc>
                <a:spcPct val="90000"/>
              </a:lnSpc>
            </a:pPr>
            <a:r>
              <a:rPr lang="nl-NL" altLang="en-US" sz="2800" dirty="0" err="1"/>
              <a:t>Create</a:t>
            </a:r>
            <a:r>
              <a:rPr lang="nl-NL" altLang="en-US" sz="2800" dirty="0"/>
              <a:t> a </a:t>
            </a:r>
            <a:r>
              <a:rPr lang="nl-NL" altLang="en-US" sz="2800" dirty="0" err="1"/>
              <a:t>bibliography</a:t>
            </a:r>
            <a:r>
              <a:rPr lang="nl-NL" altLang="en-US" sz="2800" dirty="0"/>
              <a:t> in Word or </a:t>
            </a:r>
            <a:r>
              <a:rPr lang="nl-NL" altLang="en-US" sz="2800" dirty="0" err="1"/>
              <a:t>OpenOffice</a:t>
            </a:r>
            <a:r>
              <a:rPr lang="nl-NL" altLang="en-US" sz="2800" dirty="0"/>
              <a:t> or export bib file </a:t>
            </a:r>
            <a:r>
              <a:rPr lang="nl-NL" altLang="en-US" sz="2800" dirty="0" err="1"/>
              <a:t>for</a:t>
            </a:r>
            <a:r>
              <a:rPr lang="nl-NL" altLang="en-US" sz="2800" dirty="0"/>
              <a:t> latex.</a:t>
            </a:r>
          </a:p>
          <a:p>
            <a:pPr>
              <a:lnSpc>
                <a:spcPct val="90000"/>
              </a:lnSpc>
            </a:pPr>
            <a:r>
              <a:rPr lang="en-US" altLang="en-US" sz="2800" dirty="0"/>
              <a:t>Publish shared libraries for your organization, class, or research group</a:t>
            </a:r>
            <a:endParaRPr lang="nl-NL" altLang="en-US" sz="2800" dirty="0"/>
          </a:p>
        </p:txBody>
      </p:sp>
    </p:spTree>
    <p:extLst>
      <p:ext uri="{BB962C8B-B14F-4D97-AF65-F5344CB8AC3E}">
        <p14:creationId xmlns:p14="http://schemas.microsoft.com/office/powerpoint/2010/main" val="118646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RSTTBOULT@C02GK19ZDRJT3PP7" val="6261"/>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sum_{i=1}^{n^2}  x^i \frac{2}{i+2}  template TPT1  env TPENV1  fore 0  back 16777215  eqnno 4"/>
  <p:tag name="FILENAME" val="TP_tmp"/>
  <p:tag name="ORIGWIDTH" val="49"/>
  <p:tag name="PICTUREFILESIZE" val="4991"/>
</p:tagLst>
</file>

<file path=ppt/theme/theme1.xml><?xml version="1.0" encoding="utf-8"?>
<a:theme xmlns:a="http://schemas.openxmlformats.org/drawingml/2006/main" name="Vast">
  <a:themeElements>
    <a:clrScheme name="Contemporary Portrait 8">
      <a:dk1>
        <a:srgbClr val="000000"/>
      </a:dk1>
      <a:lt1>
        <a:srgbClr val="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fontScheme name="Contemporary Portrai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
            <a:schemeClr val="accent2"/>
          </a:buClr>
          <a:buSzTx/>
          <a:buFontTx/>
          <a:buChar char="•"/>
          <a:tabLst/>
          <a:defRPr kumimoji="0" lang="en-US" sz="2400" b="0" i="0" u="none" strike="noStrike" cap="none" normalizeH="0" baseline="0" smtClean="0">
            <a:ln>
              <a:noFill/>
            </a:ln>
            <a:solidFill>
              <a:schemeClr val="bg2"/>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20000"/>
          </a:spcBef>
          <a:spcAft>
            <a:spcPct val="0"/>
          </a:spcAft>
          <a:buClr>
            <a:schemeClr val="accent2"/>
          </a:buClr>
          <a:buSzTx/>
          <a:buFontTx/>
          <a:buChar char="•"/>
          <a:tabLst/>
          <a:defRPr kumimoji="0" lang="en-US" sz="2400" b="0" i="0" u="none" strike="noStrike" cap="none" normalizeH="0" baseline="0" smtClean="0">
            <a:ln>
              <a:noFill/>
            </a:ln>
            <a:solidFill>
              <a:schemeClr val="bg2"/>
            </a:solidFill>
            <a:effectLst/>
            <a:latin typeface="Tahoma" pitchFamily="34" charset="0"/>
          </a:defRPr>
        </a:defPPr>
      </a:lstStyle>
    </a:lnDef>
  </a:objectDefaults>
  <a:extraClrSchemeLst>
    <a:extraClrScheme>
      <a:clrScheme name="Contemporary Portrai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emporary Portrai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Portrai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emporary Portrait 5">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emporary Portrait 6">
        <a:dk1>
          <a:srgbClr val="FFFFFF"/>
        </a:dk1>
        <a:lt1>
          <a:srgbClr val="FFCC00"/>
        </a:lt1>
        <a:dk2>
          <a:srgbClr val="000066"/>
        </a:dk2>
        <a:lt2>
          <a:srgbClr val="FFCC00"/>
        </a:lt2>
        <a:accent1>
          <a:srgbClr val="3399FF"/>
        </a:accent1>
        <a:accent2>
          <a:srgbClr val="33CCCC"/>
        </a:accent2>
        <a:accent3>
          <a:srgbClr val="AAAAB8"/>
        </a:accent3>
        <a:accent4>
          <a:srgbClr val="DAAE00"/>
        </a:accent4>
        <a:accent5>
          <a:srgbClr val="ADCA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emporary Portrait 7">
        <a:dk1>
          <a:srgbClr val="000000"/>
        </a:dk1>
        <a:lt1>
          <a:srgbClr val="FFFFFF"/>
        </a:lt1>
        <a:dk2>
          <a:srgbClr val="000099"/>
        </a:dk2>
        <a:lt2>
          <a:srgbClr val="3366FF"/>
        </a:lt2>
        <a:accent1>
          <a:srgbClr val="0066FF"/>
        </a:accent1>
        <a:accent2>
          <a:srgbClr val="008080"/>
        </a:accent2>
        <a:accent3>
          <a:srgbClr val="FFFFFF"/>
        </a:accent3>
        <a:accent4>
          <a:srgbClr val="000000"/>
        </a:accent4>
        <a:accent5>
          <a:srgbClr val="AAB8FF"/>
        </a:accent5>
        <a:accent6>
          <a:srgbClr val="007373"/>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8">
        <a:dk1>
          <a:srgbClr val="000000"/>
        </a:dk1>
        <a:lt1>
          <a:srgbClr val="FFFFFF"/>
        </a:lt1>
        <a:dk2>
          <a:srgbClr val="000099"/>
        </a:dk2>
        <a:lt2>
          <a:srgbClr val="3366FF"/>
        </a:lt2>
        <a:accent1>
          <a:srgbClr val="B3B3FF"/>
        </a:accent1>
        <a:accent2>
          <a:srgbClr val="008080"/>
        </a:accent2>
        <a:accent3>
          <a:srgbClr val="FFFFFF"/>
        </a:accent3>
        <a:accent4>
          <a:srgbClr val="000000"/>
        </a:accent4>
        <a:accent5>
          <a:srgbClr val="D6D6FF"/>
        </a:accent5>
        <a:accent6>
          <a:srgbClr val="007373"/>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emporary Portrait 9">
        <a:dk1>
          <a:srgbClr val="000000"/>
        </a:dk1>
        <a:lt1>
          <a:srgbClr val="FFFFFF"/>
        </a:lt1>
        <a:dk2>
          <a:srgbClr val="000000"/>
        </a:dk2>
        <a:lt2>
          <a:srgbClr val="393939"/>
        </a:lt2>
        <a:accent1>
          <a:srgbClr val="CBCBCB"/>
        </a:accent1>
        <a:accent2>
          <a:srgbClr val="505050"/>
        </a:accent2>
        <a:accent3>
          <a:srgbClr val="FFFFFF"/>
        </a:accent3>
        <a:accent4>
          <a:srgbClr val="000000"/>
        </a:accent4>
        <a:accent5>
          <a:srgbClr val="E2E2E2"/>
        </a:accent5>
        <a:accent6>
          <a:srgbClr val="484848"/>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Vast" id="{C4B0C489-42BA-6B45-9ABE-91093897C641}" vid="{BC8980A6-42FD-3B4F-943E-885A5008C0D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3090</TotalTime>
  <Words>6035</Words>
  <Application>Microsoft Macintosh PowerPoint</Application>
  <PresentationFormat>On-screen Show (4:3)</PresentationFormat>
  <Paragraphs>989</Paragraphs>
  <Slides>129</Slides>
  <Notes>28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129</vt:i4>
      </vt:variant>
    </vt:vector>
  </HeadingPairs>
  <TitlesOfParts>
    <vt:vector size="146" baseType="lpstr">
      <vt:lpstr>ArialUnicodeMS</vt:lpstr>
      <vt:lpstr>ＭＳ Ｐゴシック</vt:lpstr>
      <vt:lpstr>Arial</vt:lpstr>
      <vt:lpstr>Calibri</vt:lpstr>
      <vt:lpstr>Courier</vt:lpstr>
      <vt:lpstr>Courier New</vt:lpstr>
      <vt:lpstr>DejaVu Sans</vt:lpstr>
      <vt:lpstr>Garamond</vt:lpstr>
      <vt:lpstr>Gill Sans Light</vt:lpstr>
      <vt:lpstr>Monotype Sorts</vt:lpstr>
      <vt:lpstr>StarSymbol</vt:lpstr>
      <vt:lpstr>Tahoma</vt:lpstr>
      <vt:lpstr>Thorndale</vt:lpstr>
      <vt:lpstr>Times</vt:lpstr>
      <vt:lpstr>Times New Roman</vt:lpstr>
      <vt:lpstr>Wingdings</vt:lpstr>
      <vt:lpstr>Vast</vt:lpstr>
      <vt:lpstr>CS6000 F18 Introduction to LaTeX</vt:lpstr>
      <vt:lpstr>Average Anatomy of a Thesis</vt:lpstr>
      <vt:lpstr>Data for a Thesis</vt:lpstr>
      <vt:lpstr>Managing the Complexity</vt:lpstr>
      <vt:lpstr>There exists alternatives to Word,  one example is LaTeX - a typesetting language similar to C/HTML</vt:lpstr>
      <vt:lpstr>LaTeX can be used for papers, labs, word documents, assignments, presentations</vt:lpstr>
      <vt:lpstr>Document Structure</vt:lpstr>
      <vt:lpstr>Resources</vt:lpstr>
      <vt:lpstr>History</vt:lpstr>
      <vt:lpstr>LaTeX as in “latex” or…?</vt:lpstr>
      <vt:lpstr>Getting started…</vt:lpstr>
      <vt:lpstr>Installation</vt:lpstr>
      <vt:lpstr>Online tools </vt:lpstr>
      <vt:lpstr>Overleaf</vt:lpstr>
      <vt:lpstr>PowerPoint Presentation</vt:lpstr>
      <vt:lpstr>PowerPoint Presentation</vt:lpstr>
      <vt:lpstr>WHERE CAN I FIND IT ?</vt:lpstr>
      <vt:lpstr>Making your first LaTeX documents</vt:lpstr>
      <vt:lpstr>LaTeX is written in structured macro markup , then compiled like a ‘C’ program</vt:lpstr>
      <vt:lpstr>Structure</vt:lpstr>
      <vt:lpstr>PACKAGES ?</vt:lpstr>
      <vt:lpstr>PACKAGES</vt:lpstr>
      <vt:lpstr>Formatting Text</vt:lpstr>
      <vt:lpstr>Organization</vt:lpstr>
      <vt:lpstr>Lists</vt:lpstr>
      <vt:lpstr>Images/Graphics</vt:lpstr>
      <vt:lpstr>Boxes: Key Concept</vt:lpstr>
      <vt:lpstr>Attributes</vt:lpstr>
      <vt:lpstr>Example</vt:lpstr>
      <vt:lpstr>Example</vt:lpstr>
      <vt:lpstr>Example</vt:lpstr>
      <vt:lpstr>Example</vt:lpstr>
      <vt:lpstr>Figures</vt:lpstr>
      <vt:lpstr>PowerPoint Presentation</vt:lpstr>
      <vt:lpstr>Labels and references</vt:lpstr>
      <vt:lpstr>Tables</vt:lpstr>
      <vt:lpstr>Tables</vt:lpstr>
      <vt:lpstr>PowerPoint Presentation</vt:lpstr>
      <vt:lpstr>Math Mode</vt:lpstr>
      <vt:lpstr>Math Mode</vt:lpstr>
      <vt:lpstr>Math Symbols, etc</vt:lpstr>
      <vt:lpstr>PowerPoint Presentation</vt:lpstr>
      <vt:lpstr>PowerPoint Presentation</vt:lpstr>
      <vt:lpstr>PowerPoint Presentation</vt:lpstr>
      <vt:lpstr>PowerPoint Presentation</vt:lpstr>
      <vt:lpstr>PowerPoint Presentation</vt:lpstr>
      <vt:lpstr>PowerPoint Presentation</vt:lpstr>
      <vt:lpstr>Equations: Example 1</vt:lpstr>
      <vt:lpstr>Lists of equations</vt:lpstr>
      <vt:lpstr>Equations: Example 2</vt:lpstr>
      <vt:lpstr>Algorithms</vt:lpstr>
      <vt:lpstr>PowerPoint Presentation</vt:lpstr>
      <vt:lpstr>Algorithms</vt:lpstr>
      <vt:lpstr>Debugging Latex problems</vt:lpstr>
      <vt:lpstr>Simple macros </vt:lpstr>
      <vt:lpstr>LaTeX in PowerPoint</vt:lpstr>
      <vt:lpstr>And more…</vt:lpstr>
      <vt:lpstr>Referencing in BiBtex/ LaTex</vt:lpstr>
      <vt:lpstr>Making references  directly in LaTeX (fish.tex)</vt:lpstr>
      <vt:lpstr>Compiling the ‘tex’ file - program reads through your file ONCE</vt:lpstr>
      <vt:lpstr>Compiling the ‘tex’ file - program reads through your file ONCE</vt:lpstr>
      <vt:lpstr>Need to compile the document twice/thrice</vt:lpstr>
      <vt:lpstr>PowerPoint Presentation</vt:lpstr>
      <vt:lpstr>Problem with “raw bibilogrophy”  or BBL method</vt:lpstr>
      <vt:lpstr>Quick BibTex Tutorial</vt:lpstr>
      <vt:lpstr>BibTex Tutorial</vt:lpstr>
      <vt:lpstr>Why you want to learn BibTex</vt:lpstr>
      <vt:lpstr>Sample Bibliographic Entry</vt:lpstr>
      <vt:lpstr>The BibTex Process</vt:lpstr>
      <vt:lpstr>Types of Documents BibTex can handle</vt:lpstr>
      <vt:lpstr>Each Document type can have the following entries</vt:lpstr>
      <vt:lpstr>Sample BibTex  Book Entry (mybib.bib)</vt:lpstr>
      <vt:lpstr>Sample BibTex: Article Entry</vt:lpstr>
      <vt:lpstr>Sample BibTex  Technical Report  Entry</vt:lpstr>
      <vt:lpstr>Sample BibTex  Ph.D. Dissertation Entry</vt:lpstr>
      <vt:lpstr>Sample BibTex  Master’s Thesis Entry</vt:lpstr>
      <vt:lpstr>Sample BibTex  Proceedings Entry</vt:lpstr>
      <vt:lpstr>Different Formatting Styles</vt:lpstr>
      <vt:lpstr>To invoke these styles in your document</vt:lpstr>
      <vt:lpstr>Sample LaTeX document listing Bibliography in  MLA Style (text.tex)</vt:lpstr>
      <vt:lpstr>Commands to Build and  View Document</vt:lpstr>
      <vt:lpstr>PowerPoint Presentation</vt:lpstr>
      <vt:lpstr>Sample LaTeX document listing Bibliography in  AMS Style (test2.tex)</vt:lpstr>
      <vt:lpstr>PowerPoint Presentation</vt:lpstr>
      <vt:lpstr>To include only cited articles we remove the \nocite{*} command</vt:lpstr>
      <vt:lpstr>PowerPoint Presentation</vt:lpstr>
      <vt:lpstr>Cross-referencing in Proceedings</vt:lpstr>
      <vt:lpstr>Article in Proceedings</vt:lpstr>
      <vt:lpstr>PowerPoint Presentation</vt:lpstr>
      <vt:lpstr>Use a reference management tool!</vt:lpstr>
      <vt:lpstr>Bigger documents/Better team work </vt:lpstr>
      <vt:lpstr>PowerPoint Presentation</vt:lpstr>
      <vt:lpstr>Overleaf and git</vt:lpstr>
      <vt:lpstr>Resources</vt:lpstr>
      <vt:lpstr>PowerPoint Presentation</vt:lpstr>
      <vt:lpstr>Reference management tools</vt:lpstr>
      <vt:lpstr>Software options</vt:lpstr>
      <vt:lpstr>Zotero</vt:lpstr>
      <vt:lpstr>Zotero functionality</vt:lpstr>
      <vt:lpstr>PowerPoint Presentation</vt:lpstr>
      <vt:lpstr>PowerPoint Presentation</vt:lpstr>
      <vt:lpstr>PowerPoint Presentation</vt:lpstr>
      <vt:lpstr>Adding citations to Zotero</vt:lpstr>
      <vt:lpstr>PowerPoint Presentation</vt:lpstr>
      <vt:lpstr>PowerPoint Presentation</vt:lpstr>
      <vt:lpstr>PowerPoint Presentation</vt:lpstr>
      <vt:lpstr>PowerPoint Presentation</vt:lpstr>
      <vt:lpstr>Attaching files to items</vt:lpstr>
      <vt:lpstr>Adding Notes to Item</vt:lpstr>
      <vt:lpstr>Creating bibliographies from Zotero</vt:lpstr>
      <vt:lpstr>PowerPoint Presentation</vt:lpstr>
      <vt:lpstr>Word Processor Integration</vt:lpstr>
      <vt:lpstr>PowerPoint Presentation</vt:lpstr>
      <vt:lpstr>PowerPoint Presentation</vt:lpstr>
      <vt:lpstr>PowerPoint Presentation</vt:lpstr>
      <vt:lpstr>PowerPoint Presentation</vt:lpstr>
      <vt:lpstr>PowerPoint Presentation</vt:lpstr>
      <vt:lpstr>PowerPoint Presentation</vt:lpstr>
      <vt:lpstr>Citation Styles</vt:lpstr>
      <vt:lpstr>Zotero Citation Style Repository</vt:lpstr>
      <vt:lpstr>Zotero web account (other options)</vt:lpstr>
      <vt:lpstr>Zotero Online Library</vt:lpstr>
      <vt:lpstr>PowerPoint Presentation</vt:lpstr>
      <vt:lpstr>PowerPoint Presentation</vt:lpstr>
      <vt:lpstr>Zotero Groups</vt:lpstr>
      <vt:lpstr>Zotero Support</vt:lpstr>
      <vt:lpstr>Data Syncing of Zotero Libraries</vt:lpstr>
      <vt:lpstr>References</vt:lpstr>
      <vt:lpstr>You Tube Resources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LaTeX</dc:title>
  <dc:creator>p k</dc:creator>
  <cp:lastModifiedBy>Terry Boult</cp:lastModifiedBy>
  <cp:revision>196</cp:revision>
  <cp:lastPrinted>1601-01-01T00:00:00Z</cp:lastPrinted>
  <dcterms:created xsi:type="dcterms:W3CDTF">2009-09-11T22:29:31Z</dcterms:created>
  <dcterms:modified xsi:type="dcterms:W3CDTF">2018-08-20T22:21:43Z</dcterms:modified>
</cp:coreProperties>
</file>